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648" r:id="rId1"/>
  </p:sldMasterIdLst>
  <p:notesMasterIdLst>
    <p:notesMasterId r:id="rId3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1"/>
    <p:restoredTop sz="77442" autoAdjust="0"/>
  </p:normalViewPr>
  <p:slideViewPr>
    <p:cSldViewPr snapToGrid="0">
      <p:cViewPr>
        <p:scale>
          <a:sx n="66" d="100"/>
          <a:sy n="66" d="100"/>
        </p:scale>
        <p:origin x="1400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notesMaster" Target="notesMasters/notesMaster1.xml"/><Relationship Id="rId35" Type="http://schemas.openxmlformats.org/officeDocument/2006/relationships/presProps" Target="presProps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heme" Target="theme/theme1.xml"/><Relationship Id="rId3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4ABF07-F601-423B-8205-928B148887A5}" type="datetimeFigureOut">
              <a:rPr lang="en-US" smtClean="0"/>
              <a:t>3/27/19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C8BD5A-BD70-4F0D-B37E-8A102FBB59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9800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C8BD5A-BD70-4F0D-B37E-8A102FBB5928}" type="slidenum">
              <a:rPr lang="en-US" smtClean="0"/>
              <a:t>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7782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67045B-8A22-422F-B325-55F217B770F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9775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C8BD5A-BD70-4F0D-B37E-8A102FBB592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5811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Brief introduction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67045B-8A22-422F-B325-55F217B770F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3168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Summarize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67045B-8A22-422F-B325-55F217B770F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10829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67045B-8A22-422F-B325-55F217B770F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2763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67045B-8A22-422F-B325-55F217B770F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4954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67045B-8A22-422F-B325-55F217B770F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918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67045B-8A22-422F-B325-55F217B770F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3490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67045B-8A22-422F-B325-55F217B770F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74607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67045B-8A22-422F-B325-55F217B770F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4468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67045B-8A22-422F-B325-55F217B770F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90860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67045B-8A22-422F-B325-55F217B770F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3296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67045B-8A22-422F-B325-55F217B770F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1800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67045B-8A22-422F-B325-55F217B770F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8814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67045B-8A22-422F-B325-55F217B770F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9057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67045B-8A22-422F-B325-55F217B770F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545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67045B-8A22-422F-B325-55F217B770F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3982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67045B-8A22-422F-B325-55F217B770F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7298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0EAEA-CCB6-4F0A-930B-6EE84F2F09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674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0EAEA-CCB6-4F0A-930B-6EE84F2F09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4648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0EAEA-CCB6-4F0A-930B-6EE84F2F09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1198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TW" smtClean="0"/>
              <a:t>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zh-HK" altLang="en-US" dirty="0"/>
          </a:p>
        </p:txBody>
      </p:sp>
      <p:pic>
        <p:nvPicPr>
          <p:cNvPr id="11" name="圖片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212850"/>
          </a:xfrm>
          <a:prstGeom prst="rect">
            <a:avLst/>
          </a:prstGeom>
        </p:spPr>
      </p:pic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8871857" y="6356350"/>
            <a:ext cx="2743200" cy="365125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49638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0EAEA-CCB6-4F0A-930B-6EE84F2F09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4285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0EAEA-CCB6-4F0A-930B-6EE84F2F09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25181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0EAEA-CCB6-4F0A-930B-6EE84F2F09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6665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0EAEA-CCB6-4F0A-930B-6EE84F2F09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4499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0EAEA-CCB6-4F0A-930B-6EE84F2F09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6501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0EAEA-CCB6-4F0A-930B-6EE84F2F09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0990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0EAEA-CCB6-4F0A-930B-6EE84F2F09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0787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0EAEA-CCB6-4F0A-930B-6EE84F2F09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4716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B0EAEA-CCB6-4F0A-930B-6EE84F2F09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0414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6" Type="http://schemas.openxmlformats.org/officeDocument/2006/relationships/image" Target="../media/image34.png"/><Relationship Id="rId7" Type="http://schemas.openxmlformats.org/officeDocument/2006/relationships/image" Target="../media/image35.png"/><Relationship Id="rId8" Type="http://schemas.openxmlformats.org/officeDocument/2006/relationships/image" Target="../media/image36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4" Type="http://schemas.openxmlformats.org/officeDocument/2006/relationships/image" Target="../media/image38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26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43.png"/><Relationship Id="rId6" Type="http://schemas.openxmlformats.org/officeDocument/2006/relationships/image" Target="../media/image44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43.png"/><Relationship Id="rId6" Type="http://schemas.openxmlformats.org/officeDocument/2006/relationships/image" Target="../media/image44.png"/><Relationship Id="rId7" Type="http://schemas.openxmlformats.org/officeDocument/2006/relationships/image" Target="../media/image46.png"/><Relationship Id="rId8" Type="http://schemas.openxmlformats.org/officeDocument/2006/relationships/image" Target="../media/image47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jpeg"/><Relationship Id="rId8" Type="http://schemas.openxmlformats.org/officeDocument/2006/relationships/image" Target="../media/image10.jpeg"/><Relationship Id="rId9" Type="http://schemas.openxmlformats.org/officeDocument/2006/relationships/image" Target="../media/image11.jpeg"/><Relationship Id="rId10" Type="http://schemas.openxmlformats.org/officeDocument/2006/relationships/image" Target="../media/image12.jpeg"/><Relationship Id="rId11" Type="http://schemas.openxmlformats.org/officeDocument/2006/relationships/image" Target="../media/image13.jp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8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15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3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828998" y="1854833"/>
            <a:ext cx="10924851" cy="1091721"/>
          </a:xfrm>
          <a:prstGeom prst="rect">
            <a:avLst/>
          </a:prstGeom>
        </p:spPr>
        <p:txBody>
          <a:bodyPr>
            <a:noAutofit/>
          </a:bodyPr>
          <a:lstStyle>
            <a:lvl1pPr algn="l" defTabSz="13716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20000"/>
              </a:lnSpc>
            </a:pP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charset="0"/>
                <a:ea typeface="Helvetica" charset="0"/>
                <a:cs typeface="Helvetica" charset="0"/>
              </a:rPr>
              <a:t>Machine Learning Based Routing Congestion Prediction in FPGA High-Level Synthesis</a:t>
            </a:r>
            <a:endParaRPr lang="en-US" sz="2933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5" name="Picture 12">
            <a:extLst>
              <a:ext uri="{FF2B5EF4-FFF2-40B4-BE49-F238E27FC236}">
                <a16:creationId xmlns:a16="http://schemas.microsoft.com/office/drawing/2014/main" xmlns="" id="{CBA35087-6D00-456A-BC44-361BB5113E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8664" y="5498696"/>
            <a:ext cx="2512101" cy="8059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683934" y="3528931"/>
            <a:ext cx="6794809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67" b="1" dirty="0">
                <a:latin typeface="Helvetica" panose="020B0604020202020204" pitchFamily="34" charset="0"/>
                <a:cs typeface="Helvetica" panose="020B0604020202020204" pitchFamily="34" charset="0"/>
              </a:rPr>
              <a:t>Jieru Zhao</a:t>
            </a:r>
            <a:r>
              <a:rPr lang="en-US" altLang="zh-CN" sz="1867" b="1" baseline="30000" dirty="0"/>
              <a:t>1</a:t>
            </a:r>
            <a:r>
              <a:rPr lang="en-US" sz="1867" dirty="0">
                <a:latin typeface="Helvetica" panose="020B0604020202020204" pitchFamily="34" charset="0"/>
                <a:cs typeface="Helvetica" panose="020B0604020202020204" pitchFamily="34" charset="0"/>
              </a:rPr>
              <a:t>, </a:t>
            </a:r>
            <a:r>
              <a:rPr lang="en-US" sz="1867" dirty="0" err="1">
                <a:latin typeface="Helvetica" panose="020B0604020202020204" pitchFamily="34" charset="0"/>
                <a:cs typeface="Helvetica" panose="020B0604020202020204" pitchFamily="34" charset="0"/>
              </a:rPr>
              <a:t>Tingyuan</a:t>
            </a:r>
            <a:r>
              <a:rPr lang="en-US" sz="1867" dirty="0">
                <a:latin typeface="Helvetica" panose="020B0604020202020204" pitchFamily="34" charset="0"/>
                <a:cs typeface="Helvetica" panose="020B0604020202020204" pitchFamily="34" charset="0"/>
              </a:rPr>
              <a:t> Liang</a:t>
            </a:r>
            <a:r>
              <a:rPr lang="en-US" altLang="zh-CN" sz="1867" baseline="30000" dirty="0"/>
              <a:t>1</a:t>
            </a:r>
            <a:r>
              <a:rPr lang="en-US" sz="1867" dirty="0">
                <a:latin typeface="Helvetica" panose="020B0604020202020204" pitchFamily="34" charset="0"/>
                <a:cs typeface="Helvetica" panose="020B0604020202020204" pitchFamily="34" charset="0"/>
              </a:rPr>
              <a:t>, </a:t>
            </a:r>
            <a:r>
              <a:rPr lang="en-US" sz="1867" dirty="0" err="1">
                <a:latin typeface="Helvetica" panose="020B0604020202020204" pitchFamily="34" charset="0"/>
                <a:cs typeface="Helvetica" panose="020B0604020202020204" pitchFamily="34" charset="0"/>
              </a:rPr>
              <a:t>Sharad</a:t>
            </a:r>
            <a:r>
              <a:rPr lang="en-US" sz="1867" dirty="0">
                <a:latin typeface="Helvetica" panose="020B0604020202020204" pitchFamily="34" charset="0"/>
                <a:cs typeface="Helvetica" panose="020B0604020202020204" pitchFamily="34" charset="0"/>
              </a:rPr>
              <a:t> Sinha</a:t>
            </a:r>
            <a:r>
              <a:rPr lang="en-US" altLang="zh-CN" sz="1867" baseline="30000" dirty="0"/>
              <a:t>2</a:t>
            </a:r>
            <a:r>
              <a:rPr lang="en-US" sz="1867" dirty="0">
                <a:latin typeface="Helvetica" panose="020B0604020202020204" pitchFamily="34" charset="0"/>
                <a:cs typeface="Helvetica" panose="020B0604020202020204" pitchFamily="34" charset="0"/>
              </a:rPr>
              <a:t>, Wei Zhang</a:t>
            </a:r>
            <a:r>
              <a:rPr lang="en-US" altLang="zh-CN" sz="1867" baseline="30000" dirty="0"/>
              <a:t>1</a:t>
            </a:r>
            <a:endParaRPr lang="en-US" sz="1867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669504" y="4097655"/>
            <a:ext cx="6794809" cy="9543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867" baseline="30000" dirty="0"/>
              <a:t>1</a:t>
            </a:r>
            <a:r>
              <a:rPr lang="en-US" sz="1867" dirty="0">
                <a:latin typeface="Helvetica" panose="020B0604020202020204" pitchFamily="34" charset="0"/>
                <a:cs typeface="Helvetica" panose="020B0604020202020204" pitchFamily="34" charset="0"/>
              </a:rPr>
              <a:t>Hong Kong University of Science and Technology (HKUST)</a:t>
            </a:r>
          </a:p>
          <a:p>
            <a:pPr algn="ctr">
              <a:lnSpc>
                <a:spcPct val="150000"/>
              </a:lnSpc>
            </a:pPr>
            <a:r>
              <a:rPr lang="en-US" altLang="zh-CN" sz="1867" baseline="30000" dirty="0"/>
              <a:t>2</a:t>
            </a:r>
            <a:r>
              <a:rPr lang="en-US" sz="1867" dirty="0">
                <a:latin typeface="Helvetica" panose="020B0604020202020204" pitchFamily="34" charset="0"/>
                <a:cs typeface="Helvetica" panose="020B0604020202020204" pitchFamily="34" charset="0"/>
              </a:rPr>
              <a:t>Indian Institute of Technology Goa (IIT Goa)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7091605" y="5445360"/>
            <a:ext cx="3552584" cy="966539"/>
            <a:chOff x="10764406" y="8172623"/>
            <a:chExt cx="5509261" cy="1415806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64406" y="8172623"/>
              <a:ext cx="1409371" cy="1415806"/>
            </a:xfrm>
            <a:prstGeom prst="rect">
              <a:avLst/>
            </a:prstGeom>
          </p:spPr>
        </p:pic>
        <p:sp>
          <p:nvSpPr>
            <p:cNvPr id="16" name="Rectangle 15"/>
            <p:cNvSpPr/>
            <p:nvPr/>
          </p:nvSpPr>
          <p:spPr>
            <a:xfrm>
              <a:off x="12173777" y="8476994"/>
              <a:ext cx="4099890" cy="7848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867" b="1" dirty="0">
                  <a:solidFill>
                    <a:srgbClr val="003366"/>
                  </a:solidFill>
                  <a:latin typeface="Segoe UI" panose="020B0502040204020203" pitchFamily="34" charset="0"/>
                </a:rPr>
                <a:t>IIT GOA</a:t>
              </a:r>
              <a:endParaRPr lang="en-US" sz="1867" dirty="0">
                <a:solidFill>
                  <a:srgbClr val="003366"/>
                </a:solidFill>
                <a:latin typeface="Segoe UI" panose="020B0502040204020203" pitchFamily="34" charset="0"/>
              </a:endParaRPr>
            </a:p>
            <a:p>
              <a:r>
                <a:rPr lang="en-US" sz="933" b="1" dirty="0">
                  <a:solidFill>
                    <a:srgbClr val="003366"/>
                  </a:solidFill>
                  <a:latin typeface="Segoe UI" panose="020B0502040204020203" pitchFamily="34" charset="0"/>
                </a:rPr>
                <a:t>INDIAN INSTITUTE OF TECHNOLOGY GOA</a:t>
              </a:r>
              <a:endParaRPr lang="en-US" sz="933" dirty="0">
                <a:solidFill>
                  <a:srgbClr val="003366"/>
                </a:solidFill>
                <a:latin typeface="Segoe UI" panose="020B0502040204020203" pitchFamily="34" charset="0"/>
              </a:endParaRPr>
            </a:p>
          </p:txBody>
        </p:sp>
      </p:grpSp>
      <p:pic>
        <p:nvPicPr>
          <p:cNvPr id="21" name="Picture 4" descr="UST.svg">
            <a:extLst>
              <a:ext uri="{FF2B5EF4-FFF2-40B4-BE49-F238E27FC236}">
                <a16:creationId xmlns:a16="http://schemas.microsoft.com/office/drawing/2014/main" xmlns="" id="{11AB5B31-5D9E-433B-8DC3-7FEC72DB2E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119" y="141291"/>
            <a:ext cx="642708" cy="98548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3274352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612247" y="96819"/>
            <a:ext cx="7947553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000" b="1" dirty="0">
                <a:solidFill>
                  <a:schemeClr val="bg1"/>
                </a:solidFill>
                <a:latin typeface="Arial" panose="020B0604020202020204" pitchFamily="34" charset="0"/>
                <a:ea typeface="華康儷粗黑(P)" panose="020B0700000000000000" pitchFamily="34" charset="-120"/>
                <a:cs typeface="Arial" panose="020B0604020202020204" pitchFamily="34" charset="0"/>
              </a:rPr>
              <a:t>Motivational Example</a:t>
            </a:r>
            <a:endParaRPr lang="zh-TW" altLang="en-US" sz="4000" b="1" dirty="0">
              <a:solidFill>
                <a:schemeClr val="bg1"/>
              </a:solidFill>
              <a:latin typeface="Arial" panose="020B0604020202020204" pitchFamily="34" charset="0"/>
              <a:ea typeface="華康儷粗黑(P)" panose="020B0700000000000000" pitchFamily="34" charset="-120"/>
              <a:cs typeface="Arial" panose="020B0604020202020204" pitchFamily="34" charset="0"/>
            </a:endParaRPr>
          </a:p>
        </p:txBody>
      </p:sp>
      <p:grpSp>
        <p:nvGrpSpPr>
          <p:cNvPr id="39" name="Group 38"/>
          <p:cNvGrpSpPr/>
          <p:nvPr/>
        </p:nvGrpSpPr>
        <p:grpSpPr>
          <a:xfrm>
            <a:off x="615723" y="1337950"/>
            <a:ext cx="4921608" cy="5337714"/>
            <a:chOff x="9462868" y="1951169"/>
            <a:chExt cx="7382412" cy="8006571"/>
          </a:xfrm>
        </p:grpSpPr>
        <p:pic>
          <p:nvPicPr>
            <p:cNvPr id="29" name="Picture 2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2" b="10908"/>
            <a:stretch/>
          </p:blipFill>
          <p:spPr>
            <a:xfrm>
              <a:off x="9462868" y="1951169"/>
              <a:ext cx="7382412" cy="800657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31" name="Rectangle 30"/>
            <p:cNvSpPr/>
            <p:nvPr/>
          </p:nvSpPr>
          <p:spPr>
            <a:xfrm>
              <a:off x="10192871" y="8426823"/>
              <a:ext cx="2008094" cy="197224"/>
            </a:xfrm>
            <a:prstGeom prst="rect">
              <a:avLst/>
            </a:prstGeom>
            <a:solidFill>
              <a:schemeClr val="accent2">
                <a:alpha val="3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grpSp>
          <p:nvGrpSpPr>
            <p:cNvPr id="38" name="Group 37"/>
            <p:cNvGrpSpPr/>
            <p:nvPr/>
          </p:nvGrpSpPr>
          <p:grpSpPr>
            <a:xfrm>
              <a:off x="10183906" y="1971727"/>
              <a:ext cx="3048000" cy="7267172"/>
              <a:chOff x="10183906" y="1971727"/>
              <a:chExt cx="3048000" cy="7267172"/>
            </a:xfrm>
          </p:grpSpPr>
          <p:sp>
            <p:nvSpPr>
              <p:cNvPr id="30" name="Rectangle 29"/>
              <p:cNvSpPr/>
              <p:nvPr/>
            </p:nvSpPr>
            <p:spPr>
              <a:xfrm>
                <a:off x="10192871" y="4061011"/>
                <a:ext cx="3030070" cy="188259"/>
              </a:xfrm>
              <a:prstGeom prst="rect">
                <a:avLst/>
              </a:prstGeom>
              <a:solidFill>
                <a:schemeClr val="accent5">
                  <a:alpha val="3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10416989" y="9041675"/>
                <a:ext cx="2008094" cy="197224"/>
              </a:xfrm>
              <a:prstGeom prst="rect">
                <a:avLst/>
              </a:prstGeom>
              <a:solidFill>
                <a:schemeClr val="accent2">
                  <a:alpha val="3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10183906" y="4886533"/>
                <a:ext cx="3030070" cy="188259"/>
              </a:xfrm>
              <a:prstGeom prst="rect">
                <a:avLst/>
              </a:prstGeom>
              <a:solidFill>
                <a:schemeClr val="accent5">
                  <a:alpha val="3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10201836" y="5719162"/>
                <a:ext cx="3030070" cy="188259"/>
              </a:xfrm>
              <a:prstGeom prst="rect">
                <a:avLst/>
              </a:prstGeom>
              <a:solidFill>
                <a:schemeClr val="accent5">
                  <a:alpha val="3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10186758" y="6561126"/>
                <a:ext cx="3030070" cy="188259"/>
              </a:xfrm>
              <a:prstGeom prst="rect">
                <a:avLst/>
              </a:prstGeom>
              <a:solidFill>
                <a:schemeClr val="accent5">
                  <a:alpha val="3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10183906" y="7405565"/>
                <a:ext cx="3030070" cy="188259"/>
              </a:xfrm>
              <a:prstGeom prst="rect">
                <a:avLst/>
              </a:prstGeom>
              <a:solidFill>
                <a:schemeClr val="accent5">
                  <a:alpha val="3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10183906" y="1971727"/>
                <a:ext cx="2008094" cy="197224"/>
              </a:xfrm>
              <a:prstGeom prst="rect">
                <a:avLst/>
              </a:prstGeom>
              <a:solidFill>
                <a:schemeClr val="accent6">
                  <a:alpha val="46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</p:grpSp>
      </p:grpSp>
      <p:sp>
        <p:nvSpPr>
          <p:cNvPr id="40" name="Right Arrow 39"/>
          <p:cNvSpPr/>
          <p:nvPr/>
        </p:nvSpPr>
        <p:spPr>
          <a:xfrm>
            <a:off x="6626412" y="2726652"/>
            <a:ext cx="267449" cy="189957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6229564" y="3238876"/>
            <a:ext cx="5500157" cy="21854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04815" indent="-304815">
              <a:buFont typeface="Arial" panose="020B0604020202020204" pitchFamily="34" charset="0"/>
              <a:buChar char="•"/>
            </a:pPr>
            <a:r>
              <a:rPr lang="en-US" sz="2133" dirty="0"/>
              <a:t>Synthesis</a:t>
            </a:r>
            <a:r>
              <a:rPr lang="en-US" sz="2133" dirty="0">
                <a:solidFill>
                  <a:schemeClr val="accent5"/>
                </a:solidFill>
              </a:rPr>
              <a:t> </a:t>
            </a:r>
            <a:r>
              <a:rPr lang="en-US" sz="2133" dirty="0"/>
              <a:t>directives are applied to configure the design.</a:t>
            </a:r>
          </a:p>
          <a:p>
            <a:pPr marL="609630" lvl="1" indent="-304815">
              <a:buFont typeface="Arial" panose="020B0604020202020204" pitchFamily="34" charset="0"/>
              <a:buChar char="•"/>
            </a:pPr>
            <a:r>
              <a:rPr lang="en-US" sz="1867" i="1" dirty="0"/>
              <a:t>Loop unrolling</a:t>
            </a:r>
          </a:p>
          <a:p>
            <a:pPr marL="609630" lvl="1" indent="-304815">
              <a:buFont typeface="Arial" panose="020B0604020202020204" pitchFamily="34" charset="0"/>
              <a:buChar char="•"/>
            </a:pPr>
            <a:r>
              <a:rPr lang="en-US" sz="1867" i="1" dirty="0"/>
              <a:t>Loop pipelining</a:t>
            </a:r>
          </a:p>
          <a:p>
            <a:pPr marL="609630" lvl="1" indent="-304815">
              <a:buFont typeface="Arial" panose="020B0604020202020204" pitchFamily="34" charset="0"/>
              <a:buChar char="•"/>
            </a:pPr>
            <a:r>
              <a:rPr lang="en-US" sz="1867" i="1" dirty="0"/>
              <a:t>Array partitioning</a:t>
            </a:r>
          </a:p>
          <a:p>
            <a:pPr marL="609630" lvl="1" indent="-304815">
              <a:buFont typeface="Arial" panose="020B0604020202020204" pitchFamily="34" charset="0"/>
              <a:buChar char="•"/>
            </a:pPr>
            <a:r>
              <a:rPr lang="en-US" sz="1867" i="1" dirty="0"/>
              <a:t>Function </a:t>
            </a:r>
            <a:r>
              <a:rPr lang="en-US" sz="1867" i="1" dirty="0" err="1"/>
              <a:t>inlining</a:t>
            </a:r>
            <a:endParaRPr lang="en-US" sz="1867" i="1" dirty="0"/>
          </a:p>
          <a:p>
            <a:pPr marL="609630" lvl="1" indent="-304815">
              <a:buFont typeface="Arial" panose="020B0604020202020204" pitchFamily="34" charset="0"/>
              <a:buChar char="•"/>
            </a:pPr>
            <a:r>
              <a:rPr lang="en-US" sz="1867" i="1" dirty="0"/>
              <a:t>…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6999185" y="2618335"/>
            <a:ext cx="4181675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33" dirty="0"/>
              <a:t>Hardware-friendly C code.</a:t>
            </a:r>
          </a:p>
        </p:txBody>
      </p:sp>
      <p:sp>
        <p:nvSpPr>
          <p:cNvPr id="43" name="Right Arrow 42"/>
          <p:cNvSpPr/>
          <p:nvPr/>
        </p:nvSpPr>
        <p:spPr>
          <a:xfrm>
            <a:off x="6634412" y="5592509"/>
            <a:ext cx="267449" cy="189957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6999185" y="5478476"/>
            <a:ext cx="4254561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33" dirty="0"/>
              <a:t>Careful selection of directives.</a:t>
            </a:r>
          </a:p>
        </p:txBody>
      </p:sp>
      <p:sp>
        <p:nvSpPr>
          <p:cNvPr id="45" name="Rectangle 44"/>
          <p:cNvSpPr/>
          <p:nvPr/>
        </p:nvSpPr>
        <p:spPr>
          <a:xfrm>
            <a:off x="6222863" y="1495220"/>
            <a:ext cx="5188536" cy="11080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267" dirty="0"/>
              <a:t>For HLS-based designs, </a:t>
            </a:r>
            <a:endParaRPr lang="en-US" sz="2267" dirty="0"/>
          </a:p>
          <a:p>
            <a:pPr marL="304815" indent="-30481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133" dirty="0"/>
              <a:t>Applications are implemented with C/C++.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9770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1" grpId="0"/>
      <p:bldP spid="42" grpId="0"/>
      <p:bldP spid="43" grpId="0" animBg="1"/>
      <p:bldP spid="44" grpId="0"/>
      <p:bldP spid="4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895" y="3171381"/>
            <a:ext cx="6202314" cy="2936361"/>
          </a:xfrm>
        </p:spPr>
      </p:pic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612247" y="96819"/>
            <a:ext cx="7947553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000" b="1" dirty="0">
                <a:solidFill>
                  <a:schemeClr val="bg1"/>
                </a:solidFill>
                <a:latin typeface="Arial" panose="020B0604020202020204" pitchFamily="34" charset="0"/>
                <a:ea typeface="華康儷粗黑(P)" panose="020B0700000000000000" pitchFamily="34" charset="-120"/>
                <a:cs typeface="Arial" panose="020B0604020202020204" pitchFamily="34" charset="0"/>
              </a:rPr>
              <a:t>Motivational Example</a:t>
            </a:r>
            <a:endParaRPr lang="zh-TW" altLang="en-US" sz="4000" b="1" dirty="0">
              <a:solidFill>
                <a:schemeClr val="bg1"/>
              </a:solidFill>
              <a:latin typeface="Arial" panose="020B0604020202020204" pitchFamily="34" charset="0"/>
              <a:ea typeface="華康儷粗黑(P)" panose="020B0700000000000000" pitchFamily="34" charset="-120"/>
              <a:cs typeface="Arial" panose="020B0604020202020204" pitchFamily="34" charset="0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2638696"/>
              </p:ext>
            </p:extLst>
          </p:nvPr>
        </p:nvGraphicFramePr>
        <p:xfrm>
          <a:off x="330378" y="1549652"/>
          <a:ext cx="6018011" cy="110619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79702">
                  <a:extLst>
                    <a:ext uri="{9D8B030D-6E8A-4147-A177-3AD203B41FA5}">
                      <a16:colId xmlns:a16="http://schemas.microsoft.com/office/drawing/2014/main" xmlns="" val="3101620444"/>
                    </a:ext>
                  </a:extLst>
                </a:gridCol>
                <a:gridCol w="833209">
                  <a:extLst>
                    <a:ext uri="{9D8B030D-6E8A-4147-A177-3AD203B41FA5}">
                      <a16:colId xmlns:a16="http://schemas.microsoft.com/office/drawing/2014/main" xmlns="" val="2224069105"/>
                    </a:ext>
                  </a:extLst>
                </a:gridCol>
                <a:gridCol w="1070807">
                  <a:extLst>
                    <a:ext uri="{9D8B030D-6E8A-4147-A177-3AD203B41FA5}">
                      <a16:colId xmlns:a16="http://schemas.microsoft.com/office/drawing/2014/main" xmlns="" val="1197434028"/>
                    </a:ext>
                  </a:extLst>
                </a:gridCol>
                <a:gridCol w="1075362">
                  <a:extLst>
                    <a:ext uri="{9D8B030D-6E8A-4147-A177-3AD203B41FA5}">
                      <a16:colId xmlns:a16="http://schemas.microsoft.com/office/drawing/2014/main" xmlns="" val="3707697652"/>
                    </a:ext>
                  </a:extLst>
                </a:gridCol>
                <a:gridCol w="1458931">
                  <a:extLst>
                    <a:ext uri="{9D8B030D-6E8A-4147-A177-3AD203B41FA5}">
                      <a16:colId xmlns:a16="http://schemas.microsoft.com/office/drawing/2014/main" xmlns="" val="779620217"/>
                    </a:ext>
                  </a:extLst>
                </a:gridCol>
              </a:tblGrid>
              <a:tr h="508000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Implementation</a:t>
                      </a:r>
                      <a:endParaRPr lang="en-US" sz="1500" dirty="0"/>
                    </a:p>
                  </a:txBody>
                  <a:tcPr marL="60960" marR="60960" marT="30480" marB="3048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WNS</a:t>
                      </a:r>
                    </a:p>
                    <a:p>
                      <a:pPr algn="ctr"/>
                      <a:r>
                        <a:rPr lang="en-US" sz="1500" dirty="0" smtClean="0"/>
                        <a:t>(ns)</a:t>
                      </a:r>
                      <a:endParaRPr lang="en-US" sz="1500" dirty="0"/>
                    </a:p>
                  </a:txBody>
                  <a:tcPr marL="60960" marR="60960" marT="30480" marB="3048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Max Freq.</a:t>
                      </a:r>
                    </a:p>
                    <a:p>
                      <a:pPr algn="ctr"/>
                      <a:r>
                        <a:rPr lang="en-US" sz="1500" dirty="0" smtClean="0"/>
                        <a:t>(MHz)</a:t>
                      </a:r>
                      <a:endParaRPr lang="en-US" sz="1500" dirty="0"/>
                    </a:p>
                  </a:txBody>
                  <a:tcPr marL="60960" marR="60960" marT="30480" marB="3048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Latency</a:t>
                      </a:r>
                    </a:p>
                    <a:p>
                      <a:pPr algn="ctr"/>
                      <a:r>
                        <a:rPr lang="en-US" sz="1500" dirty="0" smtClean="0"/>
                        <a:t>(cycles)</a:t>
                      </a:r>
                      <a:endParaRPr lang="en-US" sz="1500" dirty="0"/>
                    </a:p>
                  </a:txBody>
                  <a:tcPr marL="60960" marR="60960" marT="30480" marB="3048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Max Congestion</a:t>
                      </a:r>
                    </a:p>
                    <a:p>
                      <a:pPr algn="ctr"/>
                      <a:r>
                        <a:rPr lang="en-US" sz="1500" dirty="0" smtClean="0"/>
                        <a:t> (%)</a:t>
                      </a:r>
                      <a:endParaRPr lang="en-US" sz="1500" dirty="0"/>
                    </a:p>
                  </a:txBody>
                  <a:tcPr marL="60960" marR="60960" marT="30480" marB="30480"/>
                </a:tc>
                <a:extLst>
                  <a:ext uri="{0D108BD9-81ED-4DB2-BD59-A6C34878D82A}">
                    <a16:rowId xmlns:a16="http://schemas.microsoft.com/office/drawing/2014/main" xmlns="" val="1345949775"/>
                  </a:ext>
                </a:extLst>
              </a:tr>
              <a:tr h="298479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With directives</a:t>
                      </a:r>
                      <a:endParaRPr lang="en-US" sz="1500" dirty="0"/>
                    </a:p>
                  </a:txBody>
                  <a:tcPr marL="60960" marR="60960" marT="30480" marB="3048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-13.643</a:t>
                      </a:r>
                      <a:endParaRPr lang="en-US" sz="1500" dirty="0"/>
                    </a:p>
                  </a:txBody>
                  <a:tcPr marL="60960" marR="60960" marT="30480" marB="3048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42.3</a:t>
                      </a:r>
                      <a:endParaRPr lang="en-US" sz="1500" dirty="0"/>
                    </a:p>
                  </a:txBody>
                  <a:tcPr marL="60960" marR="60960" marT="30480" marB="30480"/>
                </a:tc>
                <a:tc>
                  <a:txBody>
                    <a:bodyPr/>
                    <a:lstStyle/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0" dirty="0" smtClean="0">
                          <a:solidFill>
                            <a:schemeClr val="tx1"/>
                          </a:solidFill>
                          <a:latin typeface="+mn-lt"/>
                          <a:ea typeface="Times" charset="0"/>
                          <a:cs typeface="Times" panose="02020603050405020304" pitchFamily="18" charset="0"/>
                        </a:rPr>
                        <a:t>1.08 × </a:t>
                      </a:r>
                      <a:r>
                        <a:rPr lang="en-US" sz="15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" panose="02020603050405020304" pitchFamily="18" charset="0"/>
                        </a:rPr>
                        <a:t>10</a:t>
                      </a:r>
                      <a:r>
                        <a:rPr lang="en-US" sz="1500" b="0" kern="1200" baseline="300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" panose="02020603050405020304" pitchFamily="18" charset="0"/>
                        </a:rPr>
                        <a:t>6</a:t>
                      </a:r>
                      <a:endParaRPr lang="en-US" sz="1500" b="0" kern="12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" panose="02020603050405020304" pitchFamily="18" charset="0"/>
                      </a:endParaRPr>
                    </a:p>
                  </a:txBody>
                  <a:tcPr marL="60960" marR="60960" marT="30480" marB="3048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178.96</a:t>
                      </a:r>
                      <a:endParaRPr lang="en-US" sz="1500" dirty="0"/>
                    </a:p>
                  </a:txBody>
                  <a:tcPr marL="60960" marR="60960" marT="30480" marB="30480"/>
                </a:tc>
                <a:extLst>
                  <a:ext uri="{0D108BD9-81ED-4DB2-BD59-A6C34878D82A}">
                    <a16:rowId xmlns:a16="http://schemas.microsoft.com/office/drawing/2014/main" xmlns="" val="3555390335"/>
                  </a:ext>
                </a:extLst>
              </a:tr>
              <a:tr h="284480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Without</a:t>
                      </a:r>
                      <a:r>
                        <a:rPr lang="en-US" sz="1500" baseline="0" dirty="0" smtClean="0"/>
                        <a:t> </a:t>
                      </a:r>
                      <a:r>
                        <a:rPr lang="en-US" sz="1500" dirty="0" smtClean="0"/>
                        <a:t>directives</a:t>
                      </a:r>
                      <a:endParaRPr lang="en-US" sz="1500" dirty="0"/>
                    </a:p>
                  </a:txBody>
                  <a:tcPr marL="60960" marR="60960" marT="30480" marB="3048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-0.066</a:t>
                      </a:r>
                      <a:endParaRPr lang="en-US" sz="1500" dirty="0"/>
                    </a:p>
                  </a:txBody>
                  <a:tcPr marL="60960" marR="60960" marT="30480" marB="3048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99.3</a:t>
                      </a:r>
                      <a:endParaRPr lang="en-US" sz="1500" dirty="0"/>
                    </a:p>
                  </a:txBody>
                  <a:tcPr marL="60960" marR="60960" marT="30480" marB="30480"/>
                </a:tc>
                <a:tc>
                  <a:txBody>
                    <a:bodyPr/>
                    <a:lstStyle/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0" dirty="0" smtClean="0">
                          <a:solidFill>
                            <a:schemeClr val="tx1"/>
                          </a:solidFill>
                          <a:latin typeface="+mn-lt"/>
                          <a:ea typeface="Times" charset="0"/>
                          <a:cs typeface="Times" panose="02020603050405020304" pitchFamily="18" charset="0"/>
                        </a:rPr>
                        <a:t>1.73 × </a:t>
                      </a:r>
                      <a:r>
                        <a:rPr lang="en-US" sz="15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" panose="02020603050405020304" pitchFamily="18" charset="0"/>
                        </a:rPr>
                        <a:t>10</a:t>
                      </a:r>
                      <a:r>
                        <a:rPr lang="en-US" sz="1500" b="0" kern="1200" baseline="300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" panose="02020603050405020304" pitchFamily="18" charset="0"/>
                        </a:rPr>
                        <a:t>7</a:t>
                      </a:r>
                      <a:endParaRPr lang="en-US" sz="1500" b="0" kern="12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" panose="02020603050405020304" pitchFamily="18" charset="0"/>
                      </a:endParaRPr>
                    </a:p>
                  </a:txBody>
                  <a:tcPr marL="60960" marR="60960" marT="30480" marB="3048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58.51</a:t>
                      </a:r>
                      <a:endParaRPr lang="en-US" sz="1500" dirty="0"/>
                    </a:p>
                  </a:txBody>
                  <a:tcPr marL="60960" marR="60960" marT="30480" marB="30480"/>
                </a:tc>
                <a:extLst>
                  <a:ext uri="{0D108BD9-81ED-4DB2-BD59-A6C34878D82A}">
                    <a16:rowId xmlns:a16="http://schemas.microsoft.com/office/drawing/2014/main" xmlns="" val="3739646546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7134676" y="1522631"/>
            <a:ext cx="48090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Application: </a:t>
            </a:r>
            <a:r>
              <a:rPr lang="en-US" sz="2000" i="1" dirty="0"/>
              <a:t>Face Detection.</a:t>
            </a:r>
          </a:p>
        </p:txBody>
      </p:sp>
      <p:sp>
        <p:nvSpPr>
          <p:cNvPr id="2" name="Rectangle 1"/>
          <p:cNvSpPr/>
          <p:nvPr/>
        </p:nvSpPr>
        <p:spPr>
          <a:xfrm>
            <a:off x="265731" y="2711632"/>
            <a:ext cx="3612912" cy="3181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67" dirty="0"/>
              <a:t>Note: WNS denotes the worst negative slack.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144669" y="2208831"/>
            <a:ext cx="464615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By applying several directives as shown in the application code:</a:t>
            </a:r>
          </a:p>
          <a:p>
            <a:pPr marL="304815" indent="-304815">
              <a:buFont typeface="Arial" panose="020B0604020202020204" pitchFamily="34" charset="0"/>
              <a:buChar char="•"/>
            </a:pPr>
            <a:r>
              <a:rPr lang="en-US" sz="2000" dirty="0"/>
              <a:t>Latency (cycles) </a:t>
            </a:r>
          </a:p>
          <a:p>
            <a:pPr marL="304815" indent="-304815">
              <a:buFont typeface="Arial" panose="020B0604020202020204" pitchFamily="34" charset="0"/>
              <a:buChar char="•"/>
            </a:pPr>
            <a:r>
              <a:rPr lang="en-US" sz="2000" dirty="0"/>
              <a:t>Congestion</a:t>
            </a:r>
          </a:p>
          <a:p>
            <a:pPr marL="304815" indent="-304815">
              <a:buFont typeface="Arial" panose="020B0604020202020204" pitchFamily="34" charset="0"/>
              <a:buChar char="•"/>
            </a:pPr>
            <a:r>
              <a:rPr lang="en-US" sz="2000" dirty="0"/>
              <a:t>Max frequency</a:t>
            </a:r>
          </a:p>
        </p:txBody>
      </p:sp>
      <p:sp>
        <p:nvSpPr>
          <p:cNvPr id="9" name="Rectangle 8"/>
          <p:cNvSpPr/>
          <p:nvPr/>
        </p:nvSpPr>
        <p:spPr>
          <a:xfrm>
            <a:off x="2005406" y="6188327"/>
            <a:ext cx="2725874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67" dirty="0"/>
              <a:t>Routing Congestion Maps.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9345453" y="2907696"/>
            <a:ext cx="5906" cy="238142"/>
          </a:xfrm>
          <a:prstGeom prst="straightConnector1">
            <a:avLst/>
          </a:prstGeom>
          <a:ln w="44450">
            <a:solidFill>
              <a:srgbClr val="00B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 flipV="1">
            <a:off x="8891956" y="3184861"/>
            <a:ext cx="1343" cy="238141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9262721" y="3524553"/>
            <a:ext cx="5906" cy="238142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7942" y="2907696"/>
            <a:ext cx="205881" cy="205881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0646" y="3190931"/>
            <a:ext cx="238845" cy="238845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6225" y="3509300"/>
            <a:ext cx="246769" cy="246769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7161197" y="5453123"/>
            <a:ext cx="49338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By early detection, we can avoid non-friendly coding style and improper directives!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148001" y="4133757"/>
            <a:ext cx="479574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Time cost:</a:t>
            </a:r>
          </a:p>
          <a:p>
            <a:pPr marL="304815" indent="-304815">
              <a:buFont typeface="Arial" panose="020B0604020202020204" pitchFamily="34" charset="0"/>
              <a:buChar char="•"/>
            </a:pPr>
            <a:r>
              <a:rPr lang="en-US" sz="2000" dirty="0"/>
              <a:t>Logic synthesis and PAR: nearly 7 hours.</a:t>
            </a:r>
          </a:p>
          <a:p>
            <a:pPr marL="304815" indent="-304815">
              <a:buFont typeface="Arial" panose="020B0604020202020204" pitchFamily="34" charset="0"/>
              <a:buChar char="•"/>
            </a:pPr>
            <a:r>
              <a:rPr lang="en-US" sz="2000" dirty="0"/>
              <a:t>HLS: several minutes.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2577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1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043608" y="1825626"/>
            <a:ext cx="10344058" cy="4025209"/>
          </a:xfrm>
        </p:spPr>
        <p:txBody>
          <a:bodyPr>
            <a:noAutofit/>
          </a:bodyPr>
          <a:lstStyle/>
          <a:p>
            <a:r>
              <a:rPr lang="en-US" sz="2533" dirty="0"/>
              <a:t>To the best of our knowledge, we are the first to build a routing congestion prediction model in FPGA HLS.</a:t>
            </a:r>
          </a:p>
          <a:p>
            <a:endParaRPr lang="en-US" sz="1067" dirty="0"/>
          </a:p>
          <a:p>
            <a:r>
              <a:rPr lang="en-US" sz="2533" dirty="0"/>
              <a:t>We develop an automatic tool to back trace the congestion metrics of CLBs and link with the HLS IR.</a:t>
            </a:r>
          </a:p>
          <a:p>
            <a:pPr marL="0" indent="0">
              <a:buNone/>
            </a:pPr>
            <a:endParaRPr lang="en-US" sz="1067" dirty="0"/>
          </a:p>
          <a:p>
            <a:r>
              <a:rPr lang="en-US" sz="2533" dirty="0"/>
              <a:t>We propose seven informative categories of features and compare three machine learning models.</a:t>
            </a:r>
          </a:p>
          <a:p>
            <a:endParaRPr lang="en-US" sz="1067" dirty="0"/>
          </a:p>
          <a:p>
            <a:r>
              <a:rPr lang="en-US" sz="2533" dirty="0"/>
              <a:t>We propose effective solutions to resolve routing congestion.</a:t>
            </a: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612247" y="96819"/>
            <a:ext cx="7947553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000" b="1" dirty="0">
                <a:solidFill>
                  <a:schemeClr val="bg1"/>
                </a:solidFill>
                <a:latin typeface="Arial" panose="020B0604020202020204" pitchFamily="34" charset="0"/>
                <a:ea typeface="華康儷粗黑(P)" panose="020B0700000000000000" pitchFamily="34" charset="-120"/>
                <a:cs typeface="Arial" panose="020B0604020202020204" pitchFamily="34" charset="0"/>
              </a:rPr>
              <a:t>Our Contributions</a:t>
            </a:r>
            <a:endParaRPr lang="zh-TW" altLang="en-US" sz="4000" b="1" dirty="0">
              <a:solidFill>
                <a:schemeClr val="bg1"/>
              </a:solidFill>
              <a:latin typeface="Arial" panose="020B0604020202020204" pitchFamily="34" charset="0"/>
              <a:ea typeface="華康儷粗黑(P)" panose="020B0700000000000000" pitchFamily="34" charset="-12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126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3"/>
          <p:cNvSpPr>
            <a:spLocks noGrp="1"/>
          </p:cNvSpPr>
          <p:nvPr>
            <p:ph idx="1"/>
          </p:nvPr>
        </p:nvSpPr>
        <p:spPr>
          <a:xfrm>
            <a:off x="776344" y="1640454"/>
            <a:ext cx="8189856" cy="3905213"/>
          </a:xfrm>
        </p:spPr>
        <p:txBody>
          <a:bodyPr/>
          <a:lstStyle/>
          <a:p>
            <a:pPr>
              <a:lnSpc>
                <a:spcPts val="4500"/>
              </a:lnSpc>
            </a:pPr>
            <a:r>
              <a:rPr lang="en-US" altLang="zh-HK" dirty="0" smtClean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Background</a:t>
            </a:r>
          </a:p>
          <a:p>
            <a:pPr>
              <a:lnSpc>
                <a:spcPts val="4500"/>
              </a:lnSpc>
            </a:pPr>
            <a:r>
              <a:rPr lang="en-US" altLang="zh-HK" dirty="0" smtClean="0">
                <a:latin typeface="Arial" panose="020B0604020202020204" pitchFamily="34" charset="0"/>
                <a:cs typeface="Arial" panose="020B0604020202020204" pitchFamily="34" charset="0"/>
              </a:rPr>
              <a:t>Machine-Learning Based Methodology</a:t>
            </a:r>
          </a:p>
          <a:p>
            <a:pPr>
              <a:lnSpc>
                <a:spcPts val="4500"/>
              </a:lnSpc>
            </a:pPr>
            <a:r>
              <a:rPr lang="en-US" altLang="zh-HK" dirty="0" smtClean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Experimental Results</a:t>
            </a:r>
          </a:p>
          <a:p>
            <a:pPr>
              <a:lnSpc>
                <a:spcPts val="4500"/>
              </a:lnSpc>
            </a:pPr>
            <a:r>
              <a:rPr lang="en-US" altLang="zh-HK" dirty="0" smtClean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612247" y="96819"/>
            <a:ext cx="7024687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000" b="1" dirty="0">
                <a:solidFill>
                  <a:schemeClr val="bg1"/>
                </a:solidFill>
                <a:latin typeface="Arial" panose="020B0604020202020204" pitchFamily="34" charset="0"/>
                <a:ea typeface="華康儷粗黑(P)" panose="020B0700000000000000" pitchFamily="34" charset="-120"/>
                <a:cs typeface="Arial" panose="020B0604020202020204" pitchFamily="34" charset="0"/>
              </a:rPr>
              <a:t>Outline</a:t>
            </a:r>
            <a:endParaRPr lang="zh-TW" altLang="en-US" sz="4000" b="1" dirty="0">
              <a:solidFill>
                <a:schemeClr val="bg1"/>
              </a:solidFill>
              <a:latin typeface="Arial" panose="020B0604020202020204" pitchFamily="34" charset="0"/>
              <a:ea typeface="華康儷粗黑(P)" panose="020B0700000000000000" pitchFamily="34" charset="-120"/>
              <a:cs typeface="Arial" panose="020B0604020202020204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5951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tangle 83"/>
          <p:cNvSpPr/>
          <p:nvPr/>
        </p:nvSpPr>
        <p:spPr>
          <a:xfrm>
            <a:off x="699541" y="1610606"/>
            <a:ext cx="6403624" cy="2864266"/>
          </a:xfrm>
          <a:prstGeom prst="rect">
            <a:avLst/>
          </a:prstGeom>
          <a:solidFill>
            <a:srgbClr val="00B0F0">
              <a:alpha val="7000"/>
            </a:srgb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85" name="Rectangle 84"/>
          <p:cNvSpPr/>
          <p:nvPr/>
        </p:nvSpPr>
        <p:spPr>
          <a:xfrm>
            <a:off x="699541" y="4602020"/>
            <a:ext cx="6403624" cy="1481771"/>
          </a:xfrm>
          <a:prstGeom prst="rect">
            <a:avLst/>
          </a:prstGeom>
          <a:solidFill>
            <a:schemeClr val="accent4">
              <a:alpha val="7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612247" y="96819"/>
            <a:ext cx="7947553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000" b="1" dirty="0">
                <a:solidFill>
                  <a:schemeClr val="bg1"/>
                </a:solidFill>
                <a:latin typeface="Arial" panose="020B0604020202020204" pitchFamily="34" charset="0"/>
                <a:ea typeface="華康儷粗黑(P)" panose="020B0700000000000000" pitchFamily="34" charset="-120"/>
                <a:cs typeface="Arial" panose="020B0604020202020204" pitchFamily="34" charset="0"/>
              </a:rPr>
              <a:t>Overview of our approach</a:t>
            </a:r>
            <a:endParaRPr lang="zh-TW" altLang="en-US" sz="4000" b="1" dirty="0">
              <a:solidFill>
                <a:schemeClr val="bg1"/>
              </a:solidFill>
              <a:latin typeface="Arial" panose="020B0604020202020204" pitchFamily="34" charset="0"/>
              <a:ea typeface="華康儷粗黑(P)" panose="020B0700000000000000" pitchFamily="34" charset="-120"/>
              <a:cs typeface="Arial" panose="020B0604020202020204" pitchFamily="34" charset="0"/>
            </a:endParaRPr>
          </a:p>
        </p:txBody>
      </p:sp>
      <p:grpSp>
        <p:nvGrpSpPr>
          <p:cNvPr id="55" name="Group 54"/>
          <p:cNvGrpSpPr/>
          <p:nvPr/>
        </p:nvGrpSpPr>
        <p:grpSpPr>
          <a:xfrm>
            <a:off x="768294" y="1754349"/>
            <a:ext cx="6288107" cy="4946788"/>
            <a:chOff x="1564974" y="903972"/>
            <a:chExt cx="7732974" cy="6121155"/>
          </a:xfrm>
        </p:grpSpPr>
        <p:sp>
          <p:nvSpPr>
            <p:cNvPr id="4" name="Rounded Rectangle 3"/>
            <p:cNvSpPr/>
            <p:nvPr/>
          </p:nvSpPr>
          <p:spPr>
            <a:xfrm>
              <a:off x="6764958" y="916928"/>
              <a:ext cx="1142777" cy="632954"/>
            </a:xfrm>
            <a:prstGeom prst="roundRect">
              <a:avLst/>
            </a:prstGeom>
            <a:solidFill>
              <a:schemeClr val="bg1">
                <a:lumMod val="85000"/>
                <a:alpha val="59000"/>
              </a:schemeClr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5" name="Rectangle 4"/>
            <p:cNvSpPr/>
            <p:nvPr/>
          </p:nvSpPr>
          <p:spPr>
            <a:xfrm>
              <a:off x="2835347" y="1704251"/>
              <a:ext cx="2473919" cy="419696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33" dirty="0">
                  <a:solidFill>
                    <a:schemeClr val="tx1"/>
                  </a:solidFill>
                </a:rPr>
                <a:t>High Level Synthesis Flow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515179" y="3705340"/>
              <a:ext cx="1199549" cy="5203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333" dirty="0">
                  <a:cs typeface="Arial" panose="020B0604020202020204" pitchFamily="34" charset="0"/>
                </a:rPr>
                <a:t>Congestion</a:t>
              </a:r>
            </a:p>
            <a:p>
              <a:pPr algn="ctr">
                <a:lnSpc>
                  <a:spcPct val="80000"/>
                </a:lnSpc>
              </a:pPr>
              <a:r>
                <a:rPr lang="en-US" sz="1333" dirty="0">
                  <a:cs typeface="Arial" panose="020B0604020202020204" pitchFamily="34" charset="0"/>
                </a:rPr>
                <a:t>metrics</a:t>
              </a:r>
              <a:endParaRPr lang="en-US" sz="1200" dirty="0">
                <a:cs typeface="Arial" panose="020B0604020202020204" pitchFamily="34" charset="0"/>
              </a:endParaRPr>
            </a:p>
          </p:txBody>
        </p:sp>
        <p:cxnSp>
          <p:nvCxnSpPr>
            <p:cNvPr id="7" name="Straight Arrow Connector 6"/>
            <p:cNvCxnSpPr>
              <a:stCxn id="11" idx="4"/>
              <a:endCxn id="5" idx="0"/>
            </p:cNvCxnSpPr>
            <p:nvPr/>
          </p:nvCxnSpPr>
          <p:spPr>
            <a:xfrm>
              <a:off x="4072268" y="1361995"/>
              <a:ext cx="38" cy="342256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Oval 7"/>
            <p:cNvSpPr/>
            <p:nvPr/>
          </p:nvSpPr>
          <p:spPr>
            <a:xfrm>
              <a:off x="5641285" y="1743431"/>
              <a:ext cx="716122" cy="344488"/>
            </a:xfrm>
            <a:prstGeom prst="ellipse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33" dirty="0">
                  <a:solidFill>
                    <a:schemeClr val="tx1"/>
                  </a:solidFill>
                  <a:cs typeface="Arial" panose="020B0604020202020204" pitchFamily="34" charset="0"/>
                </a:rPr>
                <a:t>IR</a:t>
              </a:r>
              <a:endParaRPr lang="en-US" sz="800" dirty="0">
                <a:solidFill>
                  <a:schemeClr val="tx1"/>
                </a:solidFill>
                <a:cs typeface="Arial" panose="020B0604020202020204" pitchFamily="34" charset="0"/>
              </a:endParaRPr>
            </a:p>
          </p:txBody>
        </p:sp>
        <p:cxnSp>
          <p:nvCxnSpPr>
            <p:cNvPr id="9" name="Straight Arrow Connector 8"/>
            <p:cNvCxnSpPr>
              <a:stCxn id="5" idx="2"/>
              <a:endCxn id="10" idx="0"/>
            </p:cNvCxnSpPr>
            <p:nvPr/>
          </p:nvCxnSpPr>
          <p:spPr>
            <a:xfrm>
              <a:off x="4072306" y="2123947"/>
              <a:ext cx="3804" cy="23806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Oval 9"/>
            <p:cNvSpPr/>
            <p:nvPr/>
          </p:nvSpPr>
          <p:spPr>
            <a:xfrm>
              <a:off x="3539711" y="2362016"/>
              <a:ext cx="1072798" cy="369125"/>
            </a:xfrm>
            <a:prstGeom prst="ellipse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33" dirty="0">
                  <a:solidFill>
                    <a:schemeClr val="tx1"/>
                  </a:solidFill>
                  <a:cs typeface="Arial" panose="020B0604020202020204" pitchFamily="34" charset="0"/>
                </a:rPr>
                <a:t>HDL</a:t>
              </a:r>
              <a:endParaRPr lang="en-US" sz="933" dirty="0">
                <a:solidFill>
                  <a:schemeClr val="tx1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3479749" y="970495"/>
              <a:ext cx="1185039" cy="391500"/>
            </a:xfrm>
            <a:prstGeom prst="ellipse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33" dirty="0">
                  <a:solidFill>
                    <a:schemeClr val="tx1"/>
                  </a:solidFill>
                  <a:cs typeface="Arial" panose="020B0604020202020204" pitchFamily="34" charset="0"/>
                </a:rPr>
                <a:t>C/C++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837488" y="2976412"/>
              <a:ext cx="2473919" cy="409441"/>
            </a:xfrm>
            <a:prstGeom prst="rect">
              <a:avLst/>
            </a:prstGeom>
            <a:solidFill>
              <a:srgbClr val="00B0F0">
                <a:alpha val="45000"/>
              </a:srgbClr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33" dirty="0">
                  <a:solidFill>
                    <a:schemeClr val="tx1"/>
                  </a:solidFill>
                </a:rPr>
                <a:t>RTL Implementation Flow</a:t>
              </a:r>
            </a:p>
          </p:txBody>
        </p:sp>
        <p:cxnSp>
          <p:nvCxnSpPr>
            <p:cNvPr id="13" name="Straight Arrow Connector 12"/>
            <p:cNvCxnSpPr>
              <a:stCxn id="10" idx="4"/>
              <a:endCxn id="12" idx="0"/>
            </p:cNvCxnSpPr>
            <p:nvPr/>
          </p:nvCxnSpPr>
          <p:spPr>
            <a:xfrm flipH="1">
              <a:off x="4074447" y="2731141"/>
              <a:ext cx="1663" cy="245271"/>
            </a:xfrm>
            <a:prstGeom prst="straightConnector1">
              <a:avLst/>
            </a:prstGeom>
            <a:ln w="158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>
              <a:stCxn id="12" idx="2"/>
              <a:endCxn id="15" idx="0"/>
            </p:cNvCxnSpPr>
            <p:nvPr/>
          </p:nvCxnSpPr>
          <p:spPr>
            <a:xfrm>
              <a:off x="4074447" y="3385853"/>
              <a:ext cx="3827" cy="301076"/>
            </a:xfrm>
            <a:prstGeom prst="straightConnector1">
              <a:avLst/>
            </a:prstGeom>
            <a:ln w="158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Oval 14"/>
            <p:cNvSpPr/>
            <p:nvPr/>
          </p:nvSpPr>
          <p:spPr>
            <a:xfrm>
              <a:off x="3437654" y="3686929"/>
              <a:ext cx="1281242" cy="460366"/>
            </a:xfrm>
            <a:prstGeom prst="ellipse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70000"/>
                </a:lnSpc>
              </a:pPr>
              <a:endParaRPr lang="en-US" sz="800" dirty="0">
                <a:solidFill>
                  <a:schemeClr val="tx1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6791457" y="3469503"/>
              <a:ext cx="1094763" cy="661718"/>
            </a:xfrm>
            <a:prstGeom prst="roundRect">
              <a:avLst/>
            </a:prstGeom>
            <a:solidFill>
              <a:schemeClr val="bg1">
                <a:lumMod val="85000"/>
                <a:alpha val="62000"/>
              </a:schemeClr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33" dirty="0">
                  <a:solidFill>
                    <a:schemeClr val="tx1"/>
                  </a:solidFill>
                </a:rPr>
                <a:t>Model Training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683088" y="903972"/>
              <a:ext cx="1360062" cy="62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33" dirty="0">
                  <a:cs typeface="Arial" panose="020B0604020202020204" pitchFamily="34" charset="0"/>
                </a:rPr>
                <a:t>Information Collection</a:t>
              </a:r>
              <a:endParaRPr lang="en-US" sz="1200" dirty="0">
                <a:cs typeface="Arial" panose="020B0604020202020204" pitchFamily="34" charset="0"/>
              </a:endParaRPr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5451422" y="2628229"/>
              <a:ext cx="1083486" cy="618809"/>
            </a:xfrm>
            <a:prstGeom prst="roundRect">
              <a:avLst/>
            </a:prstGeom>
            <a:solidFill>
              <a:schemeClr val="bg1">
                <a:lumMod val="85000"/>
                <a:alpha val="57000"/>
              </a:schemeClr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33" dirty="0">
                  <a:solidFill>
                    <a:schemeClr val="tx1"/>
                  </a:solidFill>
                </a:rPr>
                <a:t>Back Tracing</a:t>
              </a:r>
            </a:p>
          </p:txBody>
        </p:sp>
        <p:cxnSp>
          <p:nvCxnSpPr>
            <p:cNvPr id="19" name="Straight Arrow Connector 18"/>
            <p:cNvCxnSpPr>
              <a:stCxn id="5" idx="3"/>
              <a:endCxn id="8" idx="2"/>
            </p:cNvCxnSpPr>
            <p:nvPr/>
          </p:nvCxnSpPr>
          <p:spPr>
            <a:xfrm>
              <a:off x="5309266" y="1914099"/>
              <a:ext cx="332019" cy="1576"/>
            </a:xfrm>
            <a:prstGeom prst="straightConnector1">
              <a:avLst/>
            </a:prstGeom>
            <a:ln w="158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Elbow Connector 19"/>
            <p:cNvCxnSpPr>
              <a:stCxn id="15" idx="6"/>
              <a:endCxn id="18" idx="2"/>
            </p:cNvCxnSpPr>
            <p:nvPr/>
          </p:nvCxnSpPr>
          <p:spPr>
            <a:xfrm flipV="1">
              <a:off x="4718895" y="3247038"/>
              <a:ext cx="1274270" cy="670074"/>
            </a:xfrm>
            <a:prstGeom prst="bentConnector2">
              <a:avLst/>
            </a:prstGeom>
            <a:ln w="158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>
              <a:stCxn id="8" idx="4"/>
              <a:endCxn id="18" idx="0"/>
            </p:cNvCxnSpPr>
            <p:nvPr/>
          </p:nvCxnSpPr>
          <p:spPr>
            <a:xfrm flipH="1">
              <a:off x="5993165" y="2087919"/>
              <a:ext cx="6181" cy="540310"/>
            </a:xfrm>
            <a:prstGeom prst="straightConnector1">
              <a:avLst/>
            </a:prstGeom>
            <a:ln w="158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>
              <a:stCxn id="18" idx="3"/>
              <a:endCxn id="27" idx="1"/>
            </p:cNvCxnSpPr>
            <p:nvPr/>
          </p:nvCxnSpPr>
          <p:spPr>
            <a:xfrm flipV="1">
              <a:off x="6534908" y="2936476"/>
              <a:ext cx="264635" cy="1157"/>
            </a:xfrm>
            <a:prstGeom prst="straightConnector1">
              <a:avLst/>
            </a:prstGeom>
            <a:ln w="158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>
              <a:stCxn id="26" idx="2"/>
              <a:endCxn id="27" idx="0"/>
            </p:cNvCxnSpPr>
            <p:nvPr/>
          </p:nvCxnSpPr>
          <p:spPr>
            <a:xfrm>
              <a:off x="7334759" y="2410788"/>
              <a:ext cx="2146" cy="218160"/>
            </a:xfrm>
            <a:prstGeom prst="straightConnector1">
              <a:avLst/>
            </a:prstGeom>
            <a:ln w="158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>
              <a:stCxn id="8" idx="6"/>
              <a:endCxn id="4" idx="1"/>
            </p:cNvCxnSpPr>
            <p:nvPr/>
          </p:nvCxnSpPr>
          <p:spPr>
            <a:xfrm flipV="1">
              <a:off x="6357407" y="1233406"/>
              <a:ext cx="407551" cy="682270"/>
            </a:xfrm>
            <a:prstGeom prst="straightConnector1">
              <a:avLst/>
            </a:prstGeom>
            <a:ln w="158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>
              <a:stCxn id="4" idx="2"/>
              <a:endCxn id="26" idx="0"/>
            </p:cNvCxnSpPr>
            <p:nvPr/>
          </p:nvCxnSpPr>
          <p:spPr>
            <a:xfrm flipH="1">
              <a:off x="7334759" y="1549882"/>
              <a:ext cx="1588" cy="242097"/>
            </a:xfrm>
            <a:prstGeom prst="straightConnector1">
              <a:avLst/>
            </a:prstGeom>
            <a:ln w="158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6" name="Rounded Rectangle 25"/>
            <p:cNvSpPr/>
            <p:nvPr/>
          </p:nvSpPr>
          <p:spPr>
            <a:xfrm>
              <a:off x="6761782" y="1791979"/>
              <a:ext cx="1145954" cy="618809"/>
            </a:xfrm>
            <a:prstGeom prst="roundRect">
              <a:avLst/>
            </a:prstGeom>
            <a:solidFill>
              <a:schemeClr val="bg1">
                <a:lumMod val="85000"/>
                <a:alpha val="60000"/>
              </a:schemeClr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33" dirty="0">
                  <a:solidFill>
                    <a:schemeClr val="tx1"/>
                  </a:solidFill>
                </a:rPr>
                <a:t>Feature</a:t>
              </a:r>
            </a:p>
            <a:p>
              <a:pPr algn="ctr"/>
              <a:r>
                <a:rPr lang="en-US" sz="1333" dirty="0">
                  <a:solidFill>
                    <a:schemeClr val="tx1"/>
                  </a:solidFill>
                </a:rPr>
                <a:t>Extraction</a:t>
              </a:r>
            </a:p>
          </p:txBody>
        </p:sp>
        <p:sp>
          <p:nvSpPr>
            <p:cNvPr id="27" name="Folded Corner 26"/>
            <p:cNvSpPr/>
            <p:nvPr/>
          </p:nvSpPr>
          <p:spPr>
            <a:xfrm>
              <a:off x="6799543" y="2628948"/>
              <a:ext cx="1074725" cy="615057"/>
            </a:xfrm>
            <a:prstGeom prst="foldedCorner">
              <a:avLst/>
            </a:prstGeom>
            <a:solidFill>
              <a:srgbClr val="00B050">
                <a:alpha val="46000"/>
              </a:srgbClr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33" dirty="0">
                  <a:solidFill>
                    <a:schemeClr val="tx1"/>
                  </a:solidFill>
                </a:rPr>
                <a:t>Dataset</a:t>
              </a:r>
              <a:endParaRPr lang="en-US" sz="1867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Arrow Connector 27"/>
            <p:cNvCxnSpPr>
              <a:stCxn id="27" idx="2"/>
              <a:endCxn id="16" idx="0"/>
            </p:cNvCxnSpPr>
            <p:nvPr/>
          </p:nvCxnSpPr>
          <p:spPr>
            <a:xfrm>
              <a:off x="7336905" y="3244005"/>
              <a:ext cx="1933" cy="225498"/>
            </a:xfrm>
            <a:prstGeom prst="straightConnector1">
              <a:avLst/>
            </a:prstGeom>
            <a:ln w="158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1564974" y="4331724"/>
              <a:ext cx="7589520" cy="0"/>
            </a:xfrm>
            <a:prstGeom prst="line">
              <a:avLst/>
            </a:prstGeom>
            <a:ln w="22225">
              <a:solidFill>
                <a:srgbClr val="C00000"/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>
              <a:stCxn id="16" idx="2"/>
              <a:endCxn id="31" idx="0"/>
            </p:cNvCxnSpPr>
            <p:nvPr/>
          </p:nvCxnSpPr>
          <p:spPr>
            <a:xfrm>
              <a:off x="7338838" y="4131221"/>
              <a:ext cx="3208" cy="396053"/>
            </a:xfrm>
            <a:prstGeom prst="straightConnector1">
              <a:avLst/>
            </a:prstGeom>
            <a:ln w="158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1" name="Double Wave 30"/>
            <p:cNvSpPr/>
            <p:nvPr/>
          </p:nvSpPr>
          <p:spPr>
            <a:xfrm>
              <a:off x="6842193" y="4489666"/>
              <a:ext cx="999707" cy="601741"/>
            </a:xfrm>
            <a:prstGeom prst="doubleWave">
              <a:avLst/>
            </a:prstGeom>
            <a:solidFill>
              <a:srgbClr val="FF3399">
                <a:alpha val="28000"/>
              </a:srgbClr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33" dirty="0">
                  <a:solidFill>
                    <a:schemeClr val="tx1"/>
                  </a:solidFill>
                </a:rPr>
                <a:t>Models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32" name="Straight Arrow Connector 31"/>
            <p:cNvCxnSpPr>
              <a:stCxn id="31" idx="2"/>
              <a:endCxn id="33" idx="0"/>
            </p:cNvCxnSpPr>
            <p:nvPr/>
          </p:nvCxnSpPr>
          <p:spPr>
            <a:xfrm flipH="1">
              <a:off x="7340680" y="5053799"/>
              <a:ext cx="1366" cy="294563"/>
            </a:xfrm>
            <a:prstGeom prst="straightConnector1">
              <a:avLst/>
            </a:prstGeom>
            <a:ln w="158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3" name="Oval 32"/>
            <p:cNvSpPr/>
            <p:nvPr/>
          </p:nvSpPr>
          <p:spPr>
            <a:xfrm>
              <a:off x="6814192" y="5348362"/>
              <a:ext cx="1052978" cy="584295"/>
            </a:xfrm>
            <a:prstGeom prst="ellipse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33" dirty="0">
                <a:solidFill>
                  <a:schemeClr val="tx1"/>
                </a:solidFill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6689264" y="5422053"/>
              <a:ext cx="1309124" cy="5203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333" dirty="0">
                  <a:cs typeface="Arial" panose="020B0604020202020204" pitchFamily="34" charset="0"/>
                </a:rPr>
                <a:t>Congested</a:t>
              </a:r>
            </a:p>
            <a:p>
              <a:pPr algn="ctr">
                <a:lnSpc>
                  <a:spcPct val="80000"/>
                </a:lnSpc>
              </a:pPr>
              <a:r>
                <a:rPr lang="en-US" sz="1333" dirty="0">
                  <a:cs typeface="Arial" panose="020B0604020202020204" pitchFamily="34" charset="0"/>
                </a:rPr>
                <a:t>Region</a:t>
              </a:r>
              <a:endParaRPr lang="en-US" sz="1200" dirty="0">
                <a:cs typeface="Arial" panose="020B0604020202020204" pitchFamily="34" charset="0"/>
              </a:endParaRPr>
            </a:p>
          </p:txBody>
        </p:sp>
        <p:cxnSp>
          <p:nvCxnSpPr>
            <p:cNvPr id="35" name="Straight Arrow Connector 34"/>
            <p:cNvCxnSpPr>
              <a:stCxn id="33" idx="2"/>
              <a:endCxn id="37" idx="3"/>
            </p:cNvCxnSpPr>
            <p:nvPr/>
          </p:nvCxnSpPr>
          <p:spPr>
            <a:xfrm flipH="1">
              <a:off x="6264195" y="5640510"/>
              <a:ext cx="549997" cy="38"/>
            </a:xfrm>
            <a:prstGeom prst="straightConnector1">
              <a:avLst/>
            </a:prstGeom>
            <a:ln w="158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6" name="Rectangle 35"/>
            <p:cNvSpPr/>
            <p:nvPr/>
          </p:nvSpPr>
          <p:spPr>
            <a:xfrm>
              <a:off x="2851270" y="4595690"/>
              <a:ext cx="2473919" cy="411480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33" dirty="0">
                  <a:solidFill>
                    <a:schemeClr val="tx1"/>
                  </a:solidFill>
                </a:rPr>
                <a:t>High Level Synthesis Flow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37" name="Rounded Rectangle 36"/>
            <p:cNvSpPr/>
            <p:nvPr/>
          </p:nvSpPr>
          <p:spPr>
            <a:xfrm>
              <a:off x="5167677" y="5316573"/>
              <a:ext cx="1096518" cy="647948"/>
            </a:xfrm>
            <a:prstGeom prst="roundRect">
              <a:avLst/>
            </a:prstGeom>
            <a:solidFill>
              <a:schemeClr val="bg1">
                <a:lumMod val="85000"/>
                <a:alpha val="60000"/>
              </a:schemeClr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67" dirty="0">
                <a:solidFill>
                  <a:schemeClr val="tx1"/>
                </a:solidFill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3537676" y="5414068"/>
              <a:ext cx="1066943" cy="5203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333" dirty="0">
                  <a:cs typeface="Arial" panose="020B0604020202020204" pitchFamily="34" charset="0"/>
                </a:rPr>
                <a:t>Modified Design</a:t>
              </a:r>
            </a:p>
          </p:txBody>
        </p:sp>
        <p:sp>
          <p:nvSpPr>
            <p:cNvPr id="39" name="Oval 38"/>
            <p:cNvSpPr/>
            <p:nvPr/>
          </p:nvSpPr>
          <p:spPr>
            <a:xfrm>
              <a:off x="3564157" y="5360427"/>
              <a:ext cx="1040841" cy="564031"/>
            </a:xfrm>
            <a:prstGeom prst="ellipse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33" dirty="0">
                <a:solidFill>
                  <a:schemeClr val="tx1"/>
                </a:solidFill>
              </a:endParaRPr>
            </a:p>
          </p:txBody>
        </p:sp>
        <p:sp>
          <p:nvSpPr>
            <p:cNvPr id="40" name="Oval 39"/>
            <p:cNvSpPr/>
            <p:nvPr/>
          </p:nvSpPr>
          <p:spPr>
            <a:xfrm>
              <a:off x="5631853" y="4563556"/>
              <a:ext cx="874875" cy="471925"/>
            </a:xfrm>
            <a:prstGeom prst="ellipse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33" dirty="0">
                <a:solidFill>
                  <a:schemeClr val="tx1"/>
                </a:solidFill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5553807" y="4651890"/>
              <a:ext cx="1066943" cy="3172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333" dirty="0">
                  <a:cs typeface="Arial" panose="020B0604020202020204" pitchFamily="34" charset="0"/>
                </a:rPr>
                <a:t>Features</a:t>
              </a:r>
              <a:endParaRPr lang="en-US" sz="933" dirty="0">
                <a:cs typeface="Arial" panose="020B0604020202020204" pitchFamily="34" charset="0"/>
              </a:endParaRPr>
            </a:p>
          </p:txBody>
        </p:sp>
        <p:cxnSp>
          <p:nvCxnSpPr>
            <p:cNvPr id="42" name="Straight Arrow Connector 41"/>
            <p:cNvCxnSpPr>
              <a:stCxn id="39" idx="0"/>
              <a:endCxn id="36" idx="2"/>
            </p:cNvCxnSpPr>
            <p:nvPr/>
          </p:nvCxnSpPr>
          <p:spPr>
            <a:xfrm flipV="1">
              <a:off x="4084578" y="5007170"/>
              <a:ext cx="3651" cy="353257"/>
            </a:xfrm>
            <a:prstGeom prst="straightConnector1">
              <a:avLst/>
            </a:prstGeom>
            <a:ln w="158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>
              <a:stCxn id="37" idx="1"/>
              <a:endCxn id="39" idx="6"/>
            </p:cNvCxnSpPr>
            <p:nvPr/>
          </p:nvCxnSpPr>
          <p:spPr>
            <a:xfrm flipH="1">
              <a:off x="4604998" y="5640548"/>
              <a:ext cx="562679" cy="1894"/>
            </a:xfrm>
            <a:prstGeom prst="straightConnector1">
              <a:avLst/>
            </a:prstGeom>
            <a:ln w="158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4" name="TextBox 43"/>
            <p:cNvSpPr txBox="1"/>
            <p:nvPr/>
          </p:nvSpPr>
          <p:spPr>
            <a:xfrm>
              <a:off x="5114101" y="5309387"/>
              <a:ext cx="1205060" cy="62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33" dirty="0"/>
                <a:t>Congestion Resolving</a:t>
              </a:r>
            </a:p>
          </p:txBody>
        </p:sp>
        <p:cxnSp>
          <p:nvCxnSpPr>
            <p:cNvPr id="45" name="Straight Arrow Connector 44"/>
            <p:cNvCxnSpPr>
              <a:stCxn id="36" idx="3"/>
              <a:endCxn id="40" idx="2"/>
            </p:cNvCxnSpPr>
            <p:nvPr/>
          </p:nvCxnSpPr>
          <p:spPr>
            <a:xfrm flipV="1">
              <a:off x="5325189" y="4799518"/>
              <a:ext cx="306664" cy="1912"/>
            </a:xfrm>
            <a:prstGeom prst="straightConnector1">
              <a:avLst/>
            </a:prstGeom>
            <a:ln w="158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>
              <a:stCxn id="40" idx="6"/>
              <a:endCxn id="31" idx="1"/>
            </p:cNvCxnSpPr>
            <p:nvPr/>
          </p:nvCxnSpPr>
          <p:spPr>
            <a:xfrm flipV="1">
              <a:off x="6506728" y="4790537"/>
              <a:ext cx="335465" cy="8981"/>
            </a:xfrm>
            <a:prstGeom prst="straightConnector1">
              <a:avLst/>
            </a:prstGeom>
            <a:ln w="158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7" name="Cloud 46"/>
            <p:cNvSpPr/>
            <p:nvPr/>
          </p:nvSpPr>
          <p:spPr>
            <a:xfrm>
              <a:off x="1701018" y="4543456"/>
              <a:ext cx="909026" cy="527851"/>
            </a:xfrm>
            <a:prstGeom prst="cloud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1603089" y="4659874"/>
              <a:ext cx="1050030" cy="3172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333" dirty="0">
                  <a:cs typeface="Arial" panose="020B0604020202020204" pitchFamily="34" charset="0"/>
                </a:rPr>
                <a:t>Design</a:t>
              </a:r>
              <a:endParaRPr lang="en-US" sz="933" dirty="0">
                <a:cs typeface="Arial" panose="020B0604020202020204" pitchFamily="34" charset="0"/>
              </a:endParaRPr>
            </a:p>
          </p:txBody>
        </p:sp>
        <p:sp>
          <p:nvSpPr>
            <p:cNvPr id="49" name="Cloud 48"/>
            <p:cNvSpPr/>
            <p:nvPr/>
          </p:nvSpPr>
          <p:spPr>
            <a:xfrm>
              <a:off x="8188115" y="5314587"/>
              <a:ext cx="1106908" cy="639841"/>
            </a:xfrm>
            <a:prstGeom prst="cloud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7988824" y="6728069"/>
              <a:ext cx="1309124" cy="2970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endParaRPr lang="en-US" sz="1200" dirty="0">
                <a:cs typeface="Arial" panose="020B0604020202020204" pitchFamily="34" charset="0"/>
              </a:endParaRPr>
            </a:p>
          </p:txBody>
        </p:sp>
        <p:cxnSp>
          <p:nvCxnSpPr>
            <p:cNvPr id="51" name="Straight Arrow Connector 50"/>
            <p:cNvCxnSpPr>
              <a:stCxn id="47" idx="0"/>
              <a:endCxn id="36" idx="1"/>
            </p:cNvCxnSpPr>
            <p:nvPr/>
          </p:nvCxnSpPr>
          <p:spPr>
            <a:xfrm flipV="1">
              <a:off x="2609286" y="4801430"/>
              <a:ext cx="241983" cy="5952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>
              <a:stCxn id="33" idx="6"/>
              <a:endCxn id="49" idx="2"/>
            </p:cNvCxnSpPr>
            <p:nvPr/>
          </p:nvCxnSpPr>
          <p:spPr>
            <a:xfrm flipV="1">
              <a:off x="7867169" y="5634509"/>
              <a:ext cx="324380" cy="6001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/>
            <p:cNvSpPr txBox="1"/>
            <p:nvPr/>
          </p:nvSpPr>
          <p:spPr>
            <a:xfrm>
              <a:off x="1629151" y="3509826"/>
              <a:ext cx="1167882" cy="6729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zh-CN" sz="1467" b="1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Model Training</a:t>
              </a:r>
              <a:endParaRPr lang="en-US" sz="1467" b="1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1603089" y="5354865"/>
              <a:ext cx="1465669" cy="6729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67" b="1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Congestion</a:t>
              </a:r>
            </a:p>
            <a:p>
              <a:r>
                <a:rPr lang="en-US" sz="1467" b="1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Prediction</a:t>
              </a:r>
            </a:p>
          </p:txBody>
        </p:sp>
      </p:grpSp>
      <p:sp>
        <p:nvSpPr>
          <p:cNvPr id="56" name="Content Placeholder 1"/>
          <p:cNvSpPr>
            <a:spLocks noGrp="1"/>
          </p:cNvSpPr>
          <p:nvPr>
            <p:ph idx="1"/>
          </p:nvPr>
        </p:nvSpPr>
        <p:spPr>
          <a:xfrm>
            <a:off x="7713258" y="1785483"/>
            <a:ext cx="4264002" cy="41883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Training Phase</a:t>
            </a:r>
          </a:p>
          <a:p>
            <a:r>
              <a:rPr lang="en-US" sz="2133" dirty="0"/>
              <a:t>Construct the dataset for training.</a:t>
            </a:r>
          </a:p>
          <a:p>
            <a:pPr lvl="1"/>
            <a:r>
              <a:rPr lang="en-US" sz="2133" dirty="0"/>
              <a:t>Back tracing</a:t>
            </a:r>
          </a:p>
          <a:p>
            <a:pPr lvl="1"/>
            <a:r>
              <a:rPr lang="en-US" sz="2133" dirty="0"/>
              <a:t>Information collection</a:t>
            </a:r>
          </a:p>
          <a:p>
            <a:pPr lvl="1"/>
            <a:r>
              <a:rPr lang="en-US" sz="2133" dirty="0"/>
              <a:t>Feature extraction</a:t>
            </a:r>
          </a:p>
          <a:p>
            <a:r>
              <a:rPr lang="en-US" sz="2133" dirty="0"/>
              <a:t>Model training</a:t>
            </a:r>
          </a:p>
          <a:p>
            <a:pPr lvl="1"/>
            <a:endParaRPr lang="en-US" sz="2133" dirty="0"/>
          </a:p>
          <a:p>
            <a:pPr marL="0" indent="0">
              <a:buNone/>
            </a:pPr>
            <a:r>
              <a:rPr lang="en-US" sz="2400" dirty="0"/>
              <a:t>Prediction Phase</a:t>
            </a:r>
          </a:p>
          <a:p>
            <a:r>
              <a:rPr lang="en-US" sz="2133" dirty="0"/>
              <a:t>Congestion prediction</a:t>
            </a:r>
          </a:p>
          <a:p>
            <a:r>
              <a:rPr lang="en-US" sz="2133" dirty="0"/>
              <a:t>Congestion resolving</a:t>
            </a:r>
          </a:p>
        </p:txBody>
      </p:sp>
      <p:sp>
        <p:nvSpPr>
          <p:cNvPr id="83" name="Rectangle 82"/>
          <p:cNvSpPr/>
          <p:nvPr/>
        </p:nvSpPr>
        <p:spPr>
          <a:xfrm>
            <a:off x="6145558" y="5387238"/>
            <a:ext cx="935836" cy="4205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333" dirty="0">
                <a:cs typeface="Arial" panose="020B0604020202020204" pitchFamily="34" charset="0"/>
              </a:rPr>
              <a:t>Optimized Design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8024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5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5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612247" y="96819"/>
            <a:ext cx="7947553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000" b="1" dirty="0">
                <a:solidFill>
                  <a:schemeClr val="bg1"/>
                </a:solidFill>
                <a:latin typeface="Arial" panose="020B0604020202020204" pitchFamily="34" charset="0"/>
                <a:ea typeface="華康儷粗黑(P)" panose="020B0700000000000000" pitchFamily="34" charset="-120"/>
                <a:cs typeface="Arial" panose="020B0604020202020204" pitchFamily="34" charset="0"/>
              </a:rPr>
              <a:t>1. Automatic Back Tracing</a:t>
            </a:r>
            <a:endParaRPr lang="zh-TW" altLang="en-US" sz="4000" b="1" dirty="0">
              <a:solidFill>
                <a:schemeClr val="bg1"/>
              </a:solidFill>
              <a:latin typeface="Arial" panose="020B0604020202020204" pitchFamily="34" charset="0"/>
              <a:ea typeface="華康儷粗黑(P)" panose="020B0700000000000000" pitchFamily="34" charset="-120"/>
              <a:cs typeface="Arial" panose="020B0604020202020204" pitchFamily="34" charset="0"/>
            </a:endParaRPr>
          </a:p>
        </p:txBody>
      </p:sp>
      <p:sp>
        <p:nvSpPr>
          <p:cNvPr id="4" name="Oval 3"/>
          <p:cNvSpPr/>
          <p:nvPr/>
        </p:nvSpPr>
        <p:spPr>
          <a:xfrm>
            <a:off x="2066664" y="6278230"/>
            <a:ext cx="1176425" cy="424477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endParaRPr lang="en-US" sz="800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974539" y="6289309"/>
            <a:ext cx="1359129" cy="4535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467" dirty="0">
                <a:cs typeface="Arial" panose="020B0604020202020204" pitchFamily="34" charset="0"/>
              </a:rPr>
              <a:t>Congestion metrics</a:t>
            </a:r>
          </a:p>
        </p:txBody>
      </p:sp>
      <p:sp>
        <p:nvSpPr>
          <p:cNvPr id="6" name="Oval 5"/>
          <p:cNvSpPr/>
          <p:nvPr/>
        </p:nvSpPr>
        <p:spPr>
          <a:xfrm>
            <a:off x="2200841" y="4024271"/>
            <a:ext cx="916231" cy="262603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67" dirty="0">
                <a:solidFill>
                  <a:schemeClr val="tx1"/>
                </a:solidFill>
                <a:cs typeface="Arial" panose="020B0604020202020204" pitchFamily="34" charset="0"/>
              </a:rPr>
              <a:t>HDL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1643327" y="1322066"/>
            <a:ext cx="2022629" cy="2702205"/>
            <a:chOff x="2386986" y="2093775"/>
            <a:chExt cx="3033943" cy="4053307"/>
          </a:xfrm>
        </p:grpSpPr>
        <p:sp>
          <p:nvSpPr>
            <p:cNvPr id="8" name="Rectangle 7"/>
            <p:cNvSpPr/>
            <p:nvPr/>
          </p:nvSpPr>
          <p:spPr>
            <a:xfrm>
              <a:off x="2386986" y="2967404"/>
              <a:ext cx="3033943" cy="45281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Frontend Compilation</a:t>
              </a:r>
              <a:endParaRPr lang="en-US" sz="1867" dirty="0">
                <a:solidFill>
                  <a:schemeClr val="tx1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15" idx="4"/>
              <a:endCxn id="8" idx="0"/>
            </p:cNvCxnSpPr>
            <p:nvPr/>
          </p:nvCxnSpPr>
          <p:spPr>
            <a:xfrm>
              <a:off x="3900085" y="2557624"/>
              <a:ext cx="3873" cy="40977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Oval 9"/>
            <p:cNvSpPr/>
            <p:nvPr/>
          </p:nvSpPr>
          <p:spPr>
            <a:xfrm>
              <a:off x="3229291" y="3578308"/>
              <a:ext cx="1347851" cy="39621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67" dirty="0">
                  <a:solidFill>
                    <a:schemeClr val="tx1"/>
                  </a:solidFill>
                  <a:cs typeface="Arial" panose="020B0604020202020204" pitchFamily="34" charset="0"/>
                </a:rPr>
                <a:t>IR</a:t>
              </a:r>
            </a:p>
          </p:txBody>
        </p:sp>
        <p:cxnSp>
          <p:nvCxnSpPr>
            <p:cNvPr id="11" name="Straight Arrow Connector 10"/>
            <p:cNvCxnSpPr>
              <a:stCxn id="8" idx="2"/>
              <a:endCxn id="10" idx="0"/>
            </p:cNvCxnSpPr>
            <p:nvPr/>
          </p:nvCxnSpPr>
          <p:spPr>
            <a:xfrm flipH="1">
              <a:off x="3903217" y="3420217"/>
              <a:ext cx="741" cy="15809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>
              <a:stCxn id="10" idx="4"/>
              <a:endCxn id="13" idx="0"/>
            </p:cNvCxnSpPr>
            <p:nvPr/>
          </p:nvCxnSpPr>
          <p:spPr>
            <a:xfrm>
              <a:off x="3903217" y="3974518"/>
              <a:ext cx="2470" cy="190740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" name="Rectangle 12"/>
            <p:cNvSpPr/>
            <p:nvPr/>
          </p:nvSpPr>
          <p:spPr>
            <a:xfrm>
              <a:off x="2465895" y="4165258"/>
              <a:ext cx="2879584" cy="40104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Scheduling</a:t>
              </a:r>
              <a:endParaRPr lang="en-US" sz="2133" dirty="0">
                <a:solidFill>
                  <a:schemeClr val="tx1"/>
                </a:solidFill>
              </a:endParaRPr>
            </a:p>
          </p:txBody>
        </p:sp>
        <p:cxnSp>
          <p:nvCxnSpPr>
            <p:cNvPr id="14" name="Straight Arrow Connector 13"/>
            <p:cNvCxnSpPr>
              <a:stCxn id="17" idx="2"/>
              <a:endCxn id="6" idx="0"/>
            </p:cNvCxnSpPr>
            <p:nvPr/>
          </p:nvCxnSpPr>
          <p:spPr>
            <a:xfrm>
              <a:off x="3905686" y="5751157"/>
              <a:ext cx="4744" cy="395925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Oval 14"/>
            <p:cNvSpPr/>
            <p:nvPr/>
          </p:nvSpPr>
          <p:spPr>
            <a:xfrm>
              <a:off x="3214285" y="2093775"/>
              <a:ext cx="1371600" cy="463849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67" dirty="0">
                  <a:solidFill>
                    <a:schemeClr val="tx1"/>
                  </a:solidFill>
                  <a:cs typeface="Arial" panose="020B0604020202020204" pitchFamily="34" charset="0"/>
                </a:rPr>
                <a:t>C/C++</a:t>
              </a: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2465895" y="4758340"/>
              <a:ext cx="2879583" cy="40541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Hardware Binding</a:t>
              </a:r>
              <a:endParaRPr lang="en-US" sz="2133" dirty="0">
                <a:solidFill>
                  <a:schemeClr val="tx1"/>
                </a:solidFill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2462463" y="5337707"/>
              <a:ext cx="2886446" cy="4134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Code Generation</a:t>
              </a:r>
            </a:p>
          </p:txBody>
        </p:sp>
        <p:cxnSp>
          <p:nvCxnSpPr>
            <p:cNvPr id="18" name="Straight Arrow Connector 17"/>
            <p:cNvCxnSpPr>
              <a:stCxn id="13" idx="2"/>
              <a:endCxn id="16" idx="0"/>
            </p:cNvCxnSpPr>
            <p:nvPr/>
          </p:nvCxnSpPr>
          <p:spPr>
            <a:xfrm>
              <a:off x="3905687" y="4566305"/>
              <a:ext cx="0" cy="192035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>
              <a:stCxn id="16" idx="2"/>
              <a:endCxn id="17" idx="0"/>
            </p:cNvCxnSpPr>
            <p:nvPr/>
          </p:nvCxnSpPr>
          <p:spPr>
            <a:xfrm flipH="1">
              <a:off x="3905686" y="5163752"/>
              <a:ext cx="1" cy="173955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0" name="Rounded Rectangle 19"/>
          <p:cNvSpPr/>
          <p:nvPr/>
        </p:nvSpPr>
        <p:spPr>
          <a:xfrm>
            <a:off x="1292274" y="1808474"/>
            <a:ext cx="2718849" cy="2063757"/>
          </a:xfrm>
          <a:prstGeom prst="roundRect">
            <a:avLst/>
          </a:prstGeom>
          <a:noFill/>
          <a:ln w="381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 dirty="0"/>
          </a:p>
        </p:txBody>
      </p:sp>
      <p:cxnSp>
        <p:nvCxnSpPr>
          <p:cNvPr id="21" name="Straight Arrow Connector 20"/>
          <p:cNvCxnSpPr>
            <a:stCxn id="6" idx="4"/>
            <a:endCxn id="25" idx="0"/>
          </p:cNvCxnSpPr>
          <p:nvPr/>
        </p:nvCxnSpPr>
        <p:spPr>
          <a:xfrm>
            <a:off x="2658957" y="4286874"/>
            <a:ext cx="1497" cy="29794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Rounded Rectangle 21"/>
          <p:cNvSpPr/>
          <p:nvPr/>
        </p:nvSpPr>
        <p:spPr>
          <a:xfrm>
            <a:off x="1292274" y="4478009"/>
            <a:ext cx="2747165" cy="1670668"/>
          </a:xfrm>
          <a:prstGeom prst="roundRect">
            <a:avLst/>
          </a:prstGeom>
          <a:noFill/>
          <a:ln w="381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cxnSp>
        <p:nvCxnSpPr>
          <p:cNvPr id="23" name="Straight Arrow Connector 22"/>
          <p:cNvCxnSpPr>
            <a:stCxn id="27" idx="2"/>
            <a:endCxn id="4" idx="0"/>
          </p:cNvCxnSpPr>
          <p:nvPr/>
        </p:nvCxnSpPr>
        <p:spPr>
          <a:xfrm>
            <a:off x="2650727" y="6049442"/>
            <a:ext cx="4150" cy="22878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4" name="Group 23"/>
          <p:cNvGrpSpPr/>
          <p:nvPr/>
        </p:nvGrpSpPr>
        <p:grpSpPr>
          <a:xfrm>
            <a:off x="1644887" y="4584815"/>
            <a:ext cx="2011679" cy="1464627"/>
            <a:chOff x="2376307" y="6955060"/>
            <a:chExt cx="3017519" cy="2196940"/>
          </a:xfrm>
        </p:grpSpPr>
        <p:sp>
          <p:nvSpPr>
            <p:cNvPr id="25" name="Rectangle 24"/>
            <p:cNvSpPr/>
            <p:nvPr/>
          </p:nvSpPr>
          <p:spPr>
            <a:xfrm>
              <a:off x="2422350" y="6955060"/>
              <a:ext cx="2954615" cy="43876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Logic Synthesis</a:t>
              </a: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2419859" y="7566577"/>
              <a:ext cx="2946468" cy="44481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Technology Mapping</a:t>
              </a: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2376307" y="8718475"/>
              <a:ext cx="3017519" cy="4335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Place and Route (PAR)</a:t>
              </a:r>
            </a:p>
          </p:txBody>
        </p:sp>
        <p:cxnSp>
          <p:nvCxnSpPr>
            <p:cNvPr id="28" name="Straight Arrow Connector 27"/>
            <p:cNvCxnSpPr>
              <a:stCxn id="25" idx="2"/>
              <a:endCxn id="26" idx="0"/>
            </p:cNvCxnSpPr>
            <p:nvPr/>
          </p:nvCxnSpPr>
          <p:spPr>
            <a:xfrm flipH="1">
              <a:off x="3893093" y="7393829"/>
              <a:ext cx="6565" cy="172747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>
              <a:stCxn id="26" idx="2"/>
              <a:endCxn id="27" idx="0"/>
            </p:cNvCxnSpPr>
            <p:nvPr/>
          </p:nvCxnSpPr>
          <p:spPr>
            <a:xfrm flipH="1">
              <a:off x="3885067" y="8011394"/>
              <a:ext cx="8027" cy="707080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0" name="Oval 29"/>
            <p:cNvSpPr/>
            <p:nvPr/>
          </p:nvSpPr>
          <p:spPr>
            <a:xfrm>
              <a:off x="3157215" y="8167622"/>
              <a:ext cx="1508760" cy="393904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67" dirty="0">
                  <a:solidFill>
                    <a:schemeClr val="tx1"/>
                  </a:solidFill>
                  <a:cs typeface="Arial" panose="020B0604020202020204" pitchFamily="34" charset="0"/>
                </a:rPr>
                <a:t>Netlist</a:t>
              </a:r>
            </a:p>
          </p:txBody>
        </p:sp>
        <p:cxnSp>
          <p:nvCxnSpPr>
            <p:cNvPr id="31" name="Straight Arrow Connector 30"/>
            <p:cNvCxnSpPr>
              <a:stCxn id="26" idx="2"/>
              <a:endCxn id="30" idx="0"/>
            </p:cNvCxnSpPr>
            <p:nvPr/>
          </p:nvCxnSpPr>
          <p:spPr>
            <a:xfrm>
              <a:off x="3893093" y="8011394"/>
              <a:ext cx="18502" cy="156228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4" name="TextBox 33"/>
          <p:cNvSpPr txBox="1"/>
          <p:nvPr/>
        </p:nvSpPr>
        <p:spPr>
          <a:xfrm>
            <a:off x="4528533" y="2346398"/>
            <a:ext cx="3850850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5">
                    <a:lumMod val="75000"/>
                  </a:schemeClr>
                </a:solidFill>
                <a:cs typeface="Arial" panose="020B0604020202020204" pitchFamily="34" charset="0"/>
              </a:rPr>
              <a:t>Intermediate Representation (IR)</a:t>
            </a:r>
          </a:p>
          <a:p>
            <a:r>
              <a:rPr lang="en-US" sz="1000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id=“1858”:</a:t>
            </a:r>
          </a:p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%II_V_5_10_1 = phi i18 [ 0, %... ], [ %p_II_135_V, %...]</a:t>
            </a:r>
          </a:p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……</a:t>
            </a:r>
          </a:p>
          <a:p>
            <a:r>
              <a:rPr lang="en-US" sz="1000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id=“3373”:</a:t>
            </a:r>
          </a:p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%tmp_35_5_s = sext i14 %r_V_4_5_s to i18</a:t>
            </a:r>
          </a:p>
          <a:p>
            <a:r>
              <a:rPr lang="en-US" sz="1000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id=“3374”:</a:t>
            </a:r>
          </a:p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%p_II_135_V = add i18 %tmp_35_5_s, %II_V_5_1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478251" y="5926108"/>
            <a:ext cx="3987569" cy="7696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2">
                    <a:lumMod val="75000"/>
                  </a:schemeClr>
                </a:solidFill>
              </a:rPr>
              <a:t>CLB, Row, Column, Vertical Cong(%), Horizontal Cong(%)</a:t>
            </a:r>
          </a:p>
          <a:p>
            <a:r>
              <a:rPr lang="en-US" sz="1067" dirty="0"/>
              <a:t>CLBLM_R_X71Y149, 7, 129, 36.02, 48.33</a:t>
            </a:r>
            <a:r>
              <a:rPr lang="pt-BR" sz="1067" dirty="0"/>
              <a:t>	</a:t>
            </a:r>
          </a:p>
          <a:p>
            <a:r>
              <a:rPr lang="pt-BR" sz="1067" dirty="0"/>
              <a:t>CLBLM_R_X69Y52, 101, 172, 87.05, 39.04	</a:t>
            </a:r>
            <a:endParaRPr lang="en-US" sz="1067" dirty="0"/>
          </a:p>
          <a:p>
            <a:r>
              <a:rPr lang="en-US" sz="1067" b="1" dirty="0"/>
              <a:t>…….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4528693" y="5026481"/>
            <a:ext cx="3825864" cy="7696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00B050"/>
                </a:solidFill>
              </a:rPr>
              <a:t>CLB, Net of the output Pin</a:t>
            </a:r>
          </a:p>
          <a:p>
            <a:r>
              <a:rPr lang="en-US" sz="1067" dirty="0"/>
              <a:t>CLBLM_R_X69Y98, p_II_112_V_reg_58246[7]_i_7_n_4 </a:t>
            </a:r>
          </a:p>
          <a:p>
            <a:r>
              <a:rPr lang="pt-BR" sz="1067" dirty="0"/>
              <a:t>CLBLM_R_X69Y52, SI_V_24_35_1_reg_30030_reg_r_</a:t>
            </a:r>
          </a:p>
          <a:p>
            <a:r>
              <a:rPr lang="en-US" sz="1067" b="1" dirty="0"/>
              <a:t>…….</a:t>
            </a:r>
          </a:p>
        </p:txBody>
      </p:sp>
      <p:sp>
        <p:nvSpPr>
          <p:cNvPr id="37" name="Rectangle 36"/>
          <p:cNvSpPr/>
          <p:nvPr/>
        </p:nvSpPr>
        <p:spPr>
          <a:xfrm>
            <a:off x="4544125" y="3846885"/>
            <a:ext cx="4194249" cy="10464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accent4">
                    <a:lumMod val="75000"/>
                  </a:schemeClr>
                </a:solidFill>
              </a:rPr>
              <a:t>HDL Description</a:t>
            </a:r>
          </a:p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assign p_II_135_V_fu = </a:t>
            </a:r>
          </a:p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($signed(tmp_35_5_s_fu)  + $signed(II_V_5_10_1_reg));</a:t>
            </a:r>
          </a:p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……</a:t>
            </a:r>
          </a:p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assign p_II_112_V_fu = </a:t>
            </a:r>
          </a:p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($signed(tmp_35_4_11_fu) + $signed(II_V_4_12_1_reg));</a:t>
            </a:r>
          </a:p>
        </p:txBody>
      </p:sp>
      <p:sp>
        <p:nvSpPr>
          <p:cNvPr id="38" name="Rectangle 37"/>
          <p:cNvSpPr/>
          <p:nvPr/>
        </p:nvSpPr>
        <p:spPr>
          <a:xfrm>
            <a:off x="4568840" y="1213080"/>
            <a:ext cx="3620392" cy="10464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rgbClr val="CC0099"/>
                </a:solidFill>
                <a:cs typeface="Arial" panose="020B0604020202020204" pitchFamily="34" charset="0"/>
              </a:rPr>
              <a:t>Source Code</a:t>
            </a:r>
          </a:p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for ( u = 0; u &lt; window_size; u++)</a:t>
            </a:r>
          </a:p>
          <a:p>
            <a:r>
              <a:rPr lang="en-US" sz="1000" b="1" dirty="0">
                <a:solidFill>
                  <a:srgbClr val="CC33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#pragma 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HLS unroll</a:t>
            </a:r>
          </a:p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        for ( v = 0; v &lt; window_size; v++ )</a:t>
            </a:r>
          </a:p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sz="1000" b="1" dirty="0">
                <a:solidFill>
                  <a:srgbClr val="CC33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#pragma 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HLS unroll</a:t>
            </a:r>
          </a:p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                 II[u][v] = II[u][v] + ( I[u][v+1] - I[u][0] );</a:t>
            </a:r>
          </a:p>
        </p:txBody>
      </p:sp>
      <p:sp>
        <p:nvSpPr>
          <p:cNvPr id="39" name="Folded Corner 38"/>
          <p:cNvSpPr/>
          <p:nvPr/>
        </p:nvSpPr>
        <p:spPr>
          <a:xfrm>
            <a:off x="4544125" y="1265491"/>
            <a:ext cx="3596213" cy="960220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40" name="TextBox 39"/>
          <p:cNvSpPr txBox="1"/>
          <p:nvPr/>
        </p:nvSpPr>
        <p:spPr>
          <a:xfrm>
            <a:off x="98860" y="1484375"/>
            <a:ext cx="23826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High-Level Synthesis Flow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93827" y="4161982"/>
            <a:ext cx="26025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RTL Implementation Flow</a:t>
            </a:r>
          </a:p>
        </p:txBody>
      </p:sp>
      <p:sp>
        <p:nvSpPr>
          <p:cNvPr id="42" name="Folded Corner 41"/>
          <p:cNvSpPr/>
          <p:nvPr/>
        </p:nvSpPr>
        <p:spPr>
          <a:xfrm>
            <a:off x="4544125" y="2387309"/>
            <a:ext cx="3596213" cy="1331269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43" name="Folded Corner 42"/>
          <p:cNvSpPr/>
          <p:nvPr/>
        </p:nvSpPr>
        <p:spPr>
          <a:xfrm>
            <a:off x="4548115" y="3880054"/>
            <a:ext cx="3592223" cy="1005354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44" name="Folded Corner 43"/>
          <p:cNvSpPr/>
          <p:nvPr/>
        </p:nvSpPr>
        <p:spPr>
          <a:xfrm>
            <a:off x="4541695" y="5054836"/>
            <a:ext cx="3611805" cy="698417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45" name="Folded Corner 44"/>
          <p:cNvSpPr/>
          <p:nvPr/>
        </p:nvSpPr>
        <p:spPr>
          <a:xfrm>
            <a:off x="4535076" y="5948589"/>
            <a:ext cx="3620502" cy="734863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cxnSp>
        <p:nvCxnSpPr>
          <p:cNvPr id="46" name="Straight Arrow Connector 45"/>
          <p:cNvCxnSpPr/>
          <p:nvPr/>
        </p:nvCxnSpPr>
        <p:spPr>
          <a:xfrm>
            <a:off x="3281762" y="6483695"/>
            <a:ext cx="1213361" cy="0"/>
          </a:xfrm>
          <a:prstGeom prst="straightConnector1">
            <a:avLst/>
          </a:prstGeom>
          <a:ln w="12700">
            <a:prstDash val="dash"/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30" idx="6"/>
          </p:cNvCxnSpPr>
          <p:nvPr/>
        </p:nvCxnSpPr>
        <p:spPr>
          <a:xfrm flipV="1">
            <a:off x="3171333" y="5518661"/>
            <a:ext cx="1312472" cy="5831"/>
          </a:xfrm>
          <a:prstGeom prst="straightConnector1">
            <a:avLst/>
          </a:prstGeom>
          <a:ln w="12700">
            <a:prstDash val="dash"/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 flipV="1">
            <a:off x="3133807" y="4190592"/>
            <a:ext cx="1402080" cy="0"/>
          </a:xfrm>
          <a:prstGeom prst="straightConnector1">
            <a:avLst/>
          </a:prstGeom>
          <a:ln w="12700">
            <a:prstDash val="dash"/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 flipV="1">
            <a:off x="3116625" y="2469962"/>
            <a:ext cx="1402080" cy="0"/>
          </a:xfrm>
          <a:prstGeom prst="straightConnector1">
            <a:avLst/>
          </a:prstGeom>
          <a:ln w="12700">
            <a:prstDash val="dash"/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 flipV="1">
            <a:off x="3109977" y="1477321"/>
            <a:ext cx="1402080" cy="0"/>
          </a:xfrm>
          <a:prstGeom prst="straightConnector1">
            <a:avLst/>
          </a:prstGeom>
          <a:ln w="12700">
            <a:prstDash val="dash"/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45" idx="0"/>
            <a:endCxn id="44" idx="2"/>
          </p:cNvCxnSpPr>
          <p:nvPr/>
        </p:nvCxnSpPr>
        <p:spPr>
          <a:xfrm flipV="1">
            <a:off x="6345327" y="5753253"/>
            <a:ext cx="2271" cy="195336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>
            <a:stCxn id="44" idx="0"/>
            <a:endCxn id="43" idx="2"/>
          </p:cNvCxnSpPr>
          <p:nvPr/>
        </p:nvCxnSpPr>
        <p:spPr>
          <a:xfrm flipH="1" flipV="1">
            <a:off x="6344227" y="4885408"/>
            <a:ext cx="3371" cy="16942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>
            <a:stCxn id="43" idx="0"/>
            <a:endCxn id="42" idx="2"/>
          </p:cNvCxnSpPr>
          <p:nvPr/>
        </p:nvCxnSpPr>
        <p:spPr>
          <a:xfrm flipH="1" flipV="1">
            <a:off x="6342232" y="3718578"/>
            <a:ext cx="1995" cy="161476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stCxn id="42" idx="0"/>
            <a:endCxn id="39" idx="2"/>
          </p:cNvCxnSpPr>
          <p:nvPr/>
        </p:nvCxnSpPr>
        <p:spPr>
          <a:xfrm flipV="1">
            <a:off x="6342232" y="2225711"/>
            <a:ext cx="0" cy="16159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>
            <a:off x="8361230" y="3982109"/>
            <a:ext cx="38373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RTL operations in HDL description.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8371763" y="5116819"/>
            <a:ext cx="40088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Net of the output pin for each CLB.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8365356" y="5850587"/>
            <a:ext cx="38245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Congestion metrics and corresponding CLB coordinates.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8365355" y="2835393"/>
            <a:ext cx="33416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IR operations in LLVM IR.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8353611" y="1500799"/>
            <a:ext cx="35917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C statements in the source code.</a:t>
            </a:r>
          </a:p>
        </p:txBody>
      </p:sp>
      <p:sp>
        <p:nvSpPr>
          <p:cNvPr id="79" name="Curved Up Arrow 78"/>
          <p:cNvSpPr/>
          <p:nvPr/>
        </p:nvSpPr>
        <p:spPr>
          <a:xfrm rot="16800463">
            <a:off x="10992590" y="5638935"/>
            <a:ext cx="506747" cy="275819"/>
          </a:xfrm>
          <a:prstGeom prst="curvedUpArrow">
            <a:avLst>
              <a:gd name="adj1" fmla="val 25000"/>
              <a:gd name="adj2" fmla="val 65047"/>
              <a:gd name="adj3" fmla="val 4390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80" name="Curved Up Arrow 79"/>
          <p:cNvSpPr/>
          <p:nvPr/>
        </p:nvSpPr>
        <p:spPr>
          <a:xfrm rot="16200000">
            <a:off x="10168855" y="4551974"/>
            <a:ext cx="742999" cy="362240"/>
          </a:xfrm>
          <a:prstGeom prst="curvedUpArrow">
            <a:avLst>
              <a:gd name="adj1" fmla="val 21863"/>
              <a:gd name="adj2" fmla="val 57184"/>
              <a:gd name="adj3" fmla="val 4878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81" name="Curved Up Arrow 80"/>
          <p:cNvSpPr/>
          <p:nvPr/>
        </p:nvSpPr>
        <p:spPr>
          <a:xfrm rot="16200000">
            <a:off x="9810179" y="3444107"/>
            <a:ext cx="742999" cy="355109"/>
          </a:xfrm>
          <a:prstGeom prst="curvedUpArrow">
            <a:avLst>
              <a:gd name="adj1" fmla="val 21863"/>
              <a:gd name="adj2" fmla="val 57184"/>
              <a:gd name="adj3" fmla="val 4390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82" name="Curved Up Arrow 81"/>
          <p:cNvSpPr/>
          <p:nvPr/>
        </p:nvSpPr>
        <p:spPr>
          <a:xfrm rot="16667691">
            <a:off x="9592614" y="2156322"/>
            <a:ext cx="826345" cy="318846"/>
          </a:xfrm>
          <a:prstGeom prst="curvedUpArrow">
            <a:avLst>
              <a:gd name="adj1" fmla="val 21863"/>
              <a:gd name="adj2" fmla="val 57184"/>
              <a:gd name="adj3" fmla="val 5899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896348" y="6454318"/>
            <a:ext cx="2743200" cy="365125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4806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/>
      <p:bldP spid="75" grpId="0"/>
      <p:bldP spid="76" grpId="0"/>
      <p:bldP spid="77" grpId="0"/>
      <p:bldP spid="78" grpId="0"/>
      <p:bldP spid="79" grpId="0" animBg="1"/>
      <p:bldP spid="80" grpId="0" animBg="1"/>
      <p:bldP spid="81" grpId="0" animBg="1"/>
      <p:bldP spid="8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612247" y="96819"/>
            <a:ext cx="7947553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000" b="1" dirty="0">
                <a:solidFill>
                  <a:schemeClr val="bg1"/>
                </a:solidFill>
                <a:latin typeface="Arial" panose="020B0604020202020204" pitchFamily="34" charset="0"/>
                <a:ea typeface="華康儷粗黑(P)" panose="020B0700000000000000" pitchFamily="34" charset="-120"/>
                <a:cs typeface="Arial" panose="020B0604020202020204" pitchFamily="34" charset="0"/>
              </a:rPr>
              <a:t>2. Information Collection</a:t>
            </a:r>
            <a:endParaRPr lang="zh-TW" altLang="en-US" sz="4000" b="1" dirty="0">
              <a:solidFill>
                <a:schemeClr val="bg1"/>
              </a:solidFill>
              <a:latin typeface="Arial" panose="020B0604020202020204" pitchFamily="34" charset="0"/>
              <a:ea typeface="華康儷粗黑(P)" panose="020B0700000000000000" pitchFamily="34" charset="-120"/>
              <a:cs typeface="Arial" panose="020B0604020202020204" pitchFamily="34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760883" y="1375821"/>
            <a:ext cx="754313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Each sample in the dataset contains:</a:t>
            </a:r>
          </a:p>
          <a:p>
            <a:pPr marL="304815" indent="-304815">
              <a:buFont typeface="Arial" panose="020B0604020202020204" pitchFamily="34" charset="0"/>
              <a:buChar char="•"/>
            </a:pPr>
            <a:r>
              <a:rPr lang="en-US" sz="2000" dirty="0"/>
              <a:t>Features of each operation.</a:t>
            </a:r>
          </a:p>
          <a:p>
            <a:pPr marL="304815" indent="-304815">
              <a:buFont typeface="Arial" panose="020B0604020202020204" pitchFamily="34" charset="0"/>
              <a:buChar char="•"/>
            </a:pPr>
            <a:r>
              <a:rPr lang="en-US" sz="2000" dirty="0"/>
              <a:t>Labels: corresponding congestion metrics. 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760883" y="2556240"/>
            <a:ext cx="1057327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To extract features, a graph is constructed to store the HLS-based </a:t>
            </a:r>
            <a:r>
              <a:rPr lang="en-US" altLang="zh-CN" sz="2000" dirty="0"/>
              <a:t>information.</a:t>
            </a:r>
          </a:p>
          <a:p>
            <a:pPr marL="304815" indent="-304815">
              <a:buFont typeface="Arial" panose="020B0604020202020204" pitchFamily="34" charset="0"/>
              <a:buChar char="•"/>
            </a:pPr>
            <a:r>
              <a:rPr lang="en-US" sz="2000" dirty="0"/>
              <a:t>Node: HLS IR operations.</a:t>
            </a:r>
          </a:p>
          <a:p>
            <a:pPr marL="304815" indent="-304815">
              <a:buFont typeface="Arial" panose="020B0604020202020204" pitchFamily="34" charset="0"/>
              <a:buChar char="•"/>
            </a:pPr>
            <a:r>
              <a:rPr lang="en-US" sz="2000" dirty="0"/>
              <a:t>Node attributes: resource usage, </a:t>
            </a:r>
            <a:r>
              <a:rPr lang="en-US" sz="2000" dirty="0" err="1"/>
              <a:t>bitwidth</a:t>
            </a:r>
            <a:r>
              <a:rPr lang="en-US" sz="2000" dirty="0"/>
              <a:t>, delay…</a:t>
            </a:r>
          </a:p>
          <a:p>
            <a:pPr marL="304815" indent="-304815">
              <a:buFont typeface="Arial" panose="020B0604020202020204" pitchFamily="34" charset="0"/>
              <a:buChar char="•"/>
            </a:pPr>
            <a:r>
              <a:rPr lang="en-US" sz="2000" dirty="0"/>
              <a:t>Edge: dependency among operations.</a:t>
            </a:r>
          </a:p>
          <a:p>
            <a:pPr marL="304815" indent="-304815">
              <a:buFont typeface="Arial" panose="020B0604020202020204" pitchFamily="34" charset="0"/>
              <a:buChar char="•"/>
            </a:pPr>
            <a:r>
              <a:rPr lang="en-US" sz="2000" dirty="0"/>
              <a:t>Edge weight: the number of wires for the corresponding connection.</a:t>
            </a: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77" y="4890630"/>
            <a:ext cx="4689099" cy="1013571"/>
          </a:xfrm>
          <a:prstGeom prst="rect">
            <a:avLst/>
          </a:prstGeom>
        </p:spPr>
      </p:pic>
      <p:sp>
        <p:nvSpPr>
          <p:cNvPr id="90" name="TextBox 89"/>
          <p:cNvSpPr txBox="1"/>
          <p:nvPr/>
        </p:nvSpPr>
        <p:spPr>
          <a:xfrm>
            <a:off x="1061156" y="6077533"/>
            <a:ext cx="56180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Resource sharing: merge the nodes that share the RTL module.</a:t>
            </a:r>
            <a:endParaRPr lang="en-US" sz="1867" dirty="0"/>
          </a:p>
        </p:txBody>
      </p:sp>
      <p:sp>
        <p:nvSpPr>
          <p:cNvPr id="91" name="TextBox 90"/>
          <p:cNvSpPr txBox="1"/>
          <p:nvPr/>
        </p:nvSpPr>
        <p:spPr>
          <a:xfrm>
            <a:off x="7030836" y="6067617"/>
            <a:ext cx="48883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Function Interface: add I/O port in the graph.</a:t>
            </a:r>
            <a:endParaRPr lang="en-US" sz="1867" dirty="0"/>
          </a:p>
        </p:txBody>
      </p:sp>
      <p:sp>
        <p:nvSpPr>
          <p:cNvPr id="141" name="TextBox 140"/>
          <p:cNvSpPr txBox="1"/>
          <p:nvPr/>
        </p:nvSpPr>
        <p:spPr>
          <a:xfrm>
            <a:off x="760883" y="4338988"/>
            <a:ext cx="70220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When constructing the graph, we also consider…</a:t>
            </a:r>
            <a:endParaRPr lang="en-US" sz="2000" dirty="0"/>
          </a:p>
        </p:txBody>
      </p:sp>
      <p:grpSp>
        <p:nvGrpSpPr>
          <p:cNvPr id="2" name="Group 1"/>
          <p:cNvGrpSpPr/>
          <p:nvPr/>
        </p:nvGrpSpPr>
        <p:grpSpPr>
          <a:xfrm>
            <a:off x="8232265" y="4240579"/>
            <a:ext cx="2256811" cy="1802657"/>
            <a:chOff x="12704646" y="6546582"/>
            <a:chExt cx="3385217" cy="2703985"/>
          </a:xfrm>
        </p:grpSpPr>
        <p:sp>
          <p:nvSpPr>
            <p:cNvPr id="94" name="Oval 93"/>
            <p:cNvSpPr/>
            <p:nvPr/>
          </p:nvSpPr>
          <p:spPr>
            <a:xfrm>
              <a:off x="12747425" y="7362292"/>
              <a:ext cx="342900" cy="3429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333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en-US" sz="1333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5" name="Oval 94"/>
            <p:cNvSpPr/>
            <p:nvPr/>
          </p:nvSpPr>
          <p:spPr>
            <a:xfrm>
              <a:off x="12704646" y="8512269"/>
              <a:ext cx="342900" cy="3429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33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</a:p>
          </p:txBody>
        </p:sp>
        <p:sp>
          <p:nvSpPr>
            <p:cNvPr id="96" name="Oval 95"/>
            <p:cNvSpPr/>
            <p:nvPr/>
          </p:nvSpPr>
          <p:spPr>
            <a:xfrm>
              <a:off x="13096961" y="7875750"/>
              <a:ext cx="342900" cy="3429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33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</a:p>
          </p:txBody>
        </p:sp>
        <p:cxnSp>
          <p:nvCxnSpPr>
            <p:cNvPr id="106" name="Straight Arrow Connector 105"/>
            <p:cNvCxnSpPr>
              <a:stCxn id="96" idx="4"/>
              <a:endCxn id="95" idx="0"/>
            </p:cNvCxnSpPr>
            <p:nvPr/>
          </p:nvCxnSpPr>
          <p:spPr>
            <a:xfrm flipH="1">
              <a:off x="12876096" y="8218650"/>
              <a:ext cx="392315" cy="293619"/>
            </a:xfrm>
            <a:prstGeom prst="straightConnector1">
              <a:avLst/>
            </a:prstGeom>
            <a:ln w="12700" cmpd="sng"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9" name="Straight Arrow Connector 108"/>
            <p:cNvCxnSpPr>
              <a:stCxn id="94" idx="4"/>
              <a:endCxn id="95" idx="0"/>
            </p:cNvCxnSpPr>
            <p:nvPr/>
          </p:nvCxnSpPr>
          <p:spPr>
            <a:xfrm flipH="1">
              <a:off x="12876096" y="7705192"/>
              <a:ext cx="42779" cy="807076"/>
            </a:xfrm>
            <a:prstGeom prst="straightConnector1">
              <a:avLst/>
            </a:prstGeom>
            <a:ln w="12700" cmpd="sng"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2" name="Straight Arrow Connector 111"/>
            <p:cNvCxnSpPr>
              <a:stCxn id="94" idx="4"/>
              <a:endCxn id="96" idx="0"/>
            </p:cNvCxnSpPr>
            <p:nvPr/>
          </p:nvCxnSpPr>
          <p:spPr>
            <a:xfrm>
              <a:off x="12918875" y="7705192"/>
              <a:ext cx="349536" cy="170557"/>
            </a:xfrm>
            <a:prstGeom prst="straightConnector1">
              <a:avLst/>
            </a:prstGeom>
            <a:ln w="12700" cmpd="sng"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62" name="Oval 161"/>
            <p:cNvSpPr/>
            <p:nvPr/>
          </p:nvSpPr>
          <p:spPr>
            <a:xfrm>
              <a:off x="15261308" y="6546582"/>
              <a:ext cx="342900" cy="342900"/>
            </a:xfrm>
            <a:prstGeom prst="ellipse">
              <a:avLst/>
            </a:prstGeom>
            <a:noFill/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33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</a:t>
              </a:r>
            </a:p>
          </p:txBody>
        </p:sp>
        <p:sp>
          <p:nvSpPr>
            <p:cNvPr id="163" name="Oval 162"/>
            <p:cNvSpPr/>
            <p:nvPr/>
          </p:nvSpPr>
          <p:spPr>
            <a:xfrm>
              <a:off x="15317478" y="8907667"/>
              <a:ext cx="342900" cy="342900"/>
            </a:xfrm>
            <a:prstGeom prst="ellipse">
              <a:avLst/>
            </a:prstGeom>
            <a:noFill/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33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</a:p>
          </p:txBody>
        </p:sp>
        <p:sp>
          <p:nvSpPr>
            <p:cNvPr id="164" name="Oval 163"/>
            <p:cNvSpPr/>
            <p:nvPr/>
          </p:nvSpPr>
          <p:spPr>
            <a:xfrm>
              <a:off x="14969924" y="7171792"/>
              <a:ext cx="342900" cy="3429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333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en-US" sz="1333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5" name="Oval 164"/>
            <p:cNvSpPr/>
            <p:nvPr/>
          </p:nvSpPr>
          <p:spPr>
            <a:xfrm>
              <a:off x="14927145" y="8321769"/>
              <a:ext cx="342900" cy="3429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33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</a:p>
          </p:txBody>
        </p:sp>
        <p:sp>
          <p:nvSpPr>
            <p:cNvPr id="166" name="Oval 165"/>
            <p:cNvSpPr/>
            <p:nvPr/>
          </p:nvSpPr>
          <p:spPr>
            <a:xfrm>
              <a:off x="15319460" y="7685250"/>
              <a:ext cx="342900" cy="3429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33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167" name="Oval 166"/>
            <p:cNvSpPr/>
            <p:nvPr/>
          </p:nvSpPr>
          <p:spPr>
            <a:xfrm>
              <a:off x="15746963" y="6980532"/>
              <a:ext cx="342900" cy="342900"/>
            </a:xfrm>
            <a:prstGeom prst="ellipse">
              <a:avLst/>
            </a:prstGeom>
            <a:noFill/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33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</a:p>
          </p:txBody>
        </p:sp>
        <p:cxnSp>
          <p:nvCxnSpPr>
            <p:cNvPr id="168" name="Straight Arrow Connector 167"/>
            <p:cNvCxnSpPr>
              <a:stCxn id="162" idx="4"/>
              <a:endCxn id="164" idx="0"/>
            </p:cNvCxnSpPr>
            <p:nvPr/>
          </p:nvCxnSpPr>
          <p:spPr>
            <a:xfrm flipH="1">
              <a:off x="15141374" y="6889482"/>
              <a:ext cx="291384" cy="282310"/>
            </a:xfrm>
            <a:prstGeom prst="straightConnector1">
              <a:avLst/>
            </a:prstGeom>
            <a:ln w="12700" cmpd="sng"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9" name="Straight Arrow Connector 168"/>
            <p:cNvCxnSpPr>
              <a:stCxn id="174" idx="4"/>
              <a:endCxn id="164" idx="0"/>
            </p:cNvCxnSpPr>
            <p:nvPr/>
          </p:nvCxnSpPr>
          <p:spPr>
            <a:xfrm>
              <a:off x="14918121" y="6913882"/>
              <a:ext cx="223253" cy="257910"/>
            </a:xfrm>
            <a:prstGeom prst="straightConnector1">
              <a:avLst/>
            </a:prstGeom>
            <a:ln w="12700" cmpd="sng"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0" name="Straight Arrow Connector 169"/>
            <p:cNvCxnSpPr>
              <a:stCxn id="166" idx="4"/>
              <a:endCxn id="165" idx="0"/>
            </p:cNvCxnSpPr>
            <p:nvPr/>
          </p:nvCxnSpPr>
          <p:spPr>
            <a:xfrm flipH="1">
              <a:off x="15098595" y="8028150"/>
              <a:ext cx="392315" cy="293619"/>
            </a:xfrm>
            <a:prstGeom prst="straightConnector1">
              <a:avLst/>
            </a:prstGeom>
            <a:ln w="12700" cmpd="sng"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1" name="Straight Arrow Connector 170"/>
            <p:cNvCxnSpPr>
              <a:stCxn id="164" idx="4"/>
              <a:endCxn id="165" idx="0"/>
            </p:cNvCxnSpPr>
            <p:nvPr/>
          </p:nvCxnSpPr>
          <p:spPr>
            <a:xfrm flipH="1">
              <a:off x="15098595" y="7514692"/>
              <a:ext cx="42779" cy="807076"/>
            </a:xfrm>
            <a:prstGeom prst="straightConnector1">
              <a:avLst/>
            </a:prstGeom>
            <a:ln w="12700" cmpd="sng"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2" name="Straight Arrow Connector 171"/>
            <p:cNvCxnSpPr>
              <a:stCxn id="164" idx="4"/>
              <a:endCxn id="166" idx="0"/>
            </p:cNvCxnSpPr>
            <p:nvPr/>
          </p:nvCxnSpPr>
          <p:spPr>
            <a:xfrm>
              <a:off x="15141374" y="7514692"/>
              <a:ext cx="349536" cy="170557"/>
            </a:xfrm>
            <a:prstGeom prst="straightConnector1">
              <a:avLst/>
            </a:prstGeom>
            <a:ln w="12700" cmpd="sng"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3" name="Straight Arrow Connector 172"/>
            <p:cNvCxnSpPr>
              <a:stCxn id="167" idx="4"/>
              <a:endCxn id="166" idx="0"/>
            </p:cNvCxnSpPr>
            <p:nvPr/>
          </p:nvCxnSpPr>
          <p:spPr>
            <a:xfrm flipH="1">
              <a:off x="15490910" y="7323432"/>
              <a:ext cx="427503" cy="361818"/>
            </a:xfrm>
            <a:prstGeom prst="straightConnector1">
              <a:avLst/>
            </a:prstGeom>
            <a:ln w="12700" cmpd="sng"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74" name="Oval 173"/>
            <p:cNvSpPr/>
            <p:nvPr/>
          </p:nvSpPr>
          <p:spPr>
            <a:xfrm>
              <a:off x="14746671" y="6570982"/>
              <a:ext cx="342900" cy="342900"/>
            </a:xfrm>
            <a:prstGeom prst="ellipse">
              <a:avLst/>
            </a:prstGeom>
            <a:noFill/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33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</a:p>
          </p:txBody>
        </p:sp>
        <p:cxnSp>
          <p:nvCxnSpPr>
            <p:cNvPr id="175" name="Straight Arrow Connector 174"/>
            <p:cNvCxnSpPr>
              <a:stCxn id="165" idx="4"/>
              <a:endCxn id="163" idx="0"/>
            </p:cNvCxnSpPr>
            <p:nvPr/>
          </p:nvCxnSpPr>
          <p:spPr>
            <a:xfrm>
              <a:off x="15098595" y="8664669"/>
              <a:ext cx="390333" cy="242998"/>
            </a:xfrm>
            <a:prstGeom prst="straightConnector1">
              <a:avLst/>
            </a:prstGeom>
            <a:ln w="12700" cmpd="sng"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7" name="Straight Arrow Connector 176"/>
            <p:cNvCxnSpPr/>
            <p:nvPr/>
          </p:nvCxnSpPr>
          <p:spPr>
            <a:xfrm>
              <a:off x="13893800" y="8060902"/>
              <a:ext cx="640080" cy="0"/>
            </a:xfrm>
            <a:prstGeom prst="straightConnector1">
              <a:avLst/>
            </a:prstGeom>
            <a:ln w="31750">
              <a:solidFill>
                <a:schemeClr val="accent1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871857" y="6427600"/>
            <a:ext cx="2743200" cy="365125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7011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4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4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1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5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" grpId="0"/>
      <p:bldP spid="9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612247" y="96819"/>
            <a:ext cx="7947553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000" b="1" dirty="0">
                <a:solidFill>
                  <a:schemeClr val="bg1"/>
                </a:solidFill>
                <a:latin typeface="Arial" panose="020B0604020202020204" pitchFamily="34" charset="0"/>
                <a:ea typeface="華康儷粗黑(P)" panose="020B0700000000000000" pitchFamily="34" charset="-120"/>
                <a:cs typeface="Arial" panose="020B0604020202020204" pitchFamily="34" charset="0"/>
              </a:rPr>
              <a:t>3. Features</a:t>
            </a:r>
            <a:endParaRPr lang="zh-TW" altLang="en-US" sz="4000" b="1" dirty="0">
              <a:solidFill>
                <a:schemeClr val="bg1"/>
              </a:solidFill>
              <a:latin typeface="Arial" panose="020B0604020202020204" pitchFamily="34" charset="0"/>
              <a:ea typeface="華康儷粗黑(P)" panose="020B0700000000000000" pitchFamily="34" charset="-12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33679466"/>
                  </p:ext>
                </p:extLst>
              </p:nvPr>
            </p:nvGraphicFramePr>
            <p:xfrm>
              <a:off x="1456266" y="1515532"/>
              <a:ext cx="9304097" cy="4977632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1715003">
                      <a:extLst>
                        <a:ext uri="{9D8B030D-6E8A-4147-A177-3AD203B41FA5}">
                          <a16:colId xmlns:a16="http://schemas.microsoft.com/office/drawing/2014/main" xmlns="" val="852459124"/>
                        </a:ext>
                      </a:extLst>
                    </a:gridCol>
                    <a:gridCol w="7589094">
                      <a:extLst>
                        <a:ext uri="{9D8B030D-6E8A-4147-A177-3AD203B41FA5}">
                          <a16:colId xmlns:a16="http://schemas.microsoft.com/office/drawing/2014/main" xmlns="" val="2699807603"/>
                        </a:ext>
                      </a:extLst>
                    </a:gridCol>
                  </a:tblGrid>
                  <a:tr h="3404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/>
                            <a:t>Category</a:t>
                          </a:r>
                          <a:endParaRPr lang="en-US" sz="1800" b="1" dirty="0"/>
                        </a:p>
                      </a:txBody>
                      <a:tcPr marL="60960" marR="60960" marT="30480" marB="304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accent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/>
                            <a:t>Feature Descriptions</a:t>
                          </a:r>
                          <a:endParaRPr lang="en-US" sz="1800" b="1" dirty="0"/>
                        </a:p>
                      </a:txBody>
                      <a:tcPr marL="60960" marR="60960" marT="30480" marB="30480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accent1">
                            <a:lumMod val="7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2552062977"/>
                      </a:ext>
                    </a:extLst>
                  </a:tr>
                  <a:tr h="33012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700" dirty="0" err="1" smtClean="0"/>
                            <a:t>Bitwidth</a:t>
                          </a:r>
                          <a:endParaRPr lang="en-US" sz="1700" dirty="0" smtClean="0"/>
                        </a:p>
                      </a:txBody>
                      <a:tcPr marL="60960" marR="60960" marT="30480" marB="304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300" dirty="0" err="1" smtClean="0"/>
                            <a:t>Bitwidth</a:t>
                          </a:r>
                          <a:r>
                            <a:rPr lang="en-US" sz="1300" dirty="0" smtClean="0"/>
                            <a:t> of each operation.</a:t>
                          </a:r>
                          <a:endParaRPr lang="en-US" sz="1300" dirty="0"/>
                        </a:p>
                      </a:txBody>
                      <a:tcPr marL="60960" marR="60960" marT="30480" marB="30480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4136688885"/>
                      </a:ext>
                    </a:extLst>
                  </a:tr>
                  <a:tr h="1093531"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 smtClean="0"/>
                        </a:p>
                        <a:p>
                          <a:pPr algn="ctr"/>
                          <a:endParaRPr lang="en-US" sz="600" dirty="0" smtClean="0"/>
                        </a:p>
                        <a:p>
                          <a:pPr algn="ctr"/>
                          <a:r>
                            <a:rPr lang="en-US" sz="1700" dirty="0" smtClean="0"/>
                            <a:t>Inter-connection</a:t>
                          </a:r>
                          <a:endParaRPr lang="en-US" sz="1700" dirty="0"/>
                        </a:p>
                      </a:txBody>
                      <a:tcPr marL="60960" marR="60960" marT="30480" marB="304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300" dirty="0" smtClean="0"/>
                            <a:t>Fan-in</a:t>
                          </a:r>
                          <a:r>
                            <a:rPr lang="en-US" sz="1300" baseline="0" dirty="0" smtClean="0"/>
                            <a:t> and fan-out of each operator and their summation;</a:t>
                          </a:r>
                        </a:p>
                        <a:p>
                          <a:r>
                            <a:rPr lang="en-US" sz="1300" baseline="0" dirty="0" smtClean="0"/>
                            <a:t>#predecessors, #successors and the summation;</a:t>
                          </a:r>
                        </a:p>
                        <a:p>
                          <a:r>
                            <a:rPr lang="en-US" sz="1300" baseline="0" dirty="0" smtClean="0"/>
                            <a:t>The max. number of wires among all the connections to one-hop neighbors and its percentage of the total fan-in and fan-out.</a:t>
                          </a:r>
                        </a:p>
                        <a:p>
                          <a:r>
                            <a:rPr lang="en-US" sz="1300" baseline="0" dirty="0" smtClean="0"/>
                            <a:t>Corresponding features after including two-hop neighbors.</a:t>
                          </a:r>
                          <a:endParaRPr lang="en-US" sz="1300" dirty="0"/>
                        </a:p>
                      </a:txBody>
                      <a:tcPr marL="60960" marR="60960" marT="30480" marB="30480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2743296627"/>
                      </a:ext>
                    </a:extLst>
                  </a:tr>
                  <a:tr h="887205">
                    <a:tc>
                      <a:txBody>
                        <a:bodyPr/>
                        <a:lstStyle/>
                        <a:p>
                          <a:pPr algn="ctr"/>
                          <a:endParaRPr lang="en-US" sz="700" dirty="0" smtClean="0"/>
                        </a:p>
                        <a:p>
                          <a:pPr algn="ctr"/>
                          <a:r>
                            <a:rPr lang="en-US" sz="1700" dirty="0" smtClean="0"/>
                            <a:t>Resource</a:t>
                          </a:r>
                        </a:p>
                        <a:p>
                          <a:pPr algn="ctr"/>
                          <a:r>
                            <a:rPr lang="en-US" sz="1700" dirty="0" smtClean="0"/>
                            <a:t>(for each type)</a:t>
                          </a:r>
                          <a:endParaRPr lang="en-US" sz="1700" dirty="0"/>
                        </a:p>
                      </a:txBody>
                      <a:tcPr marL="60960" marR="60960" marT="30480" marB="304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300" dirty="0" smtClean="0"/>
                            <a:t>Resource usage</a:t>
                          </a:r>
                          <a:r>
                            <a:rPr lang="en-US" sz="1300" baseline="0" dirty="0" smtClean="0"/>
                            <a:t> and utilization ratios of each operation;</a:t>
                          </a:r>
                        </a:p>
                        <a:p>
                          <a:r>
                            <a:rPr lang="en-US" sz="1300" baseline="0" dirty="0" smtClean="0"/>
                            <a:t>The total resource usage and utilization ratios of all the predecessors, successors and their summation;</a:t>
                          </a:r>
                        </a:p>
                        <a:p>
                          <a:r>
                            <a:rPr lang="en-US" sz="1300" baseline="0" dirty="0" smtClean="0"/>
                            <a:t>The max. resource usage and corresponding percentage among all the one-hop neighbors;</a:t>
                          </a:r>
                        </a:p>
                        <a:p>
                          <a:r>
                            <a:rPr lang="en-US" sz="1300" baseline="0" dirty="0" smtClean="0"/>
                            <a:t>Corresponding features after include two-hop neighbors.</a:t>
                          </a:r>
                          <a:endParaRPr lang="en-US" sz="1300" dirty="0"/>
                        </a:p>
                      </a:txBody>
                      <a:tcPr marL="60960" marR="60960" marT="30480" marB="30480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455588246"/>
                      </a:ext>
                    </a:extLst>
                  </a:tr>
                  <a:tr h="33012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700" dirty="0" smtClean="0"/>
                            <a:t>Timing</a:t>
                          </a:r>
                        </a:p>
                      </a:txBody>
                      <a:tcPr marL="60960" marR="60960" marT="30480" marB="304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300" dirty="0" smtClean="0"/>
                            <a:t>Delay(ns) and latency(clock cycles) of</a:t>
                          </a:r>
                          <a:r>
                            <a:rPr lang="en-US" sz="1300" baseline="0" dirty="0" smtClean="0"/>
                            <a:t> each operation.</a:t>
                          </a:r>
                          <a:endParaRPr lang="en-US" sz="1300" dirty="0"/>
                        </a:p>
                      </a:txBody>
                      <a:tcPr marL="60960" marR="60960" marT="30480" marB="30480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965687476"/>
                      </a:ext>
                    </a:extLst>
                  </a:tr>
                  <a:tr h="57255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500" i="1" smtClean="0">
                                        <a:latin typeface="Cambria Math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500" smtClean="0">
                                        <a:latin typeface="Cambria Math" panose="02040503050406030204" pitchFamily="18" charset="0"/>
                                      </a:rPr>
                                      <m:t>#</m:t>
                                    </m:r>
                                    <m:r>
                                      <a:rPr lang="en-US" sz="1500" smtClean="0">
                                        <a:latin typeface="Cambria Math" panose="02040503050406030204" pitchFamily="18" charset="0"/>
                                      </a:rPr>
                                      <m:t>𝑅𝑒𝑠𝑜𝑢𝑟𝑐𝑒</m:t>
                                    </m:r>
                                  </m:num>
                                  <m:den>
                                    <m:r>
                                      <a:rPr lang="en-US" sz="1500" smtClean="0">
                                        <a:latin typeface="Cambria Math" panose="02040503050406030204" pitchFamily="18" charset="0"/>
                                      </a:rPr>
                                      <m:t>∆</m:t>
                                    </m:r>
                                    <m:sSub>
                                      <m:sSubPr>
                                        <m:ctrlPr>
                                          <a:rPr lang="en-US" sz="1500" i="1" smtClean="0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500" smtClean="0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e>
                                      <m:sub>
                                        <m:r>
                                          <a:rPr lang="en-US" sz="1500" smtClean="0">
                                            <a:latin typeface="Cambria Math" panose="02040503050406030204" pitchFamily="18" charset="0"/>
                                          </a:rPr>
                                          <m:t>𝑐𝑠</m:t>
                                        </m:r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en-US" sz="1500" dirty="0"/>
                        </a:p>
                      </a:txBody>
                      <a:tcPr marL="60960" marR="60960" marT="30480" marB="304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marL="0" algn="l" defTabSz="1371600" rtl="0" eaLnBrk="1" latinLnBrk="0" hangingPunct="1"/>
                          <a:r>
                            <a:rPr lang="en-US" sz="1300" kern="1200" baseline="0" dirty="0" smtClean="0"/>
                            <a:t>Resource usage and utilization ratios of predecessors/successors, divided by the subtraction of control states </a:t>
                          </a:r>
                          <a14:m>
                            <m:oMath xmlns:m="http://schemas.openxmlformats.org/officeDocument/2006/math">
                              <m:r>
                                <a:rPr lang="en-US" sz="1300" smtClean="0">
                                  <a:latin typeface="Cambria Math" panose="02040503050406030204" pitchFamily="18" charset="0"/>
                                </a:rPr>
                                <m:t>∆</m:t>
                              </m:r>
                              <m:sSub>
                                <m:sSubPr>
                                  <m:ctrlPr>
                                    <a:rPr lang="en-US" sz="130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300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1300" smtClean="0">
                                      <a:latin typeface="Cambria Math" panose="02040503050406030204" pitchFamily="18" charset="0"/>
                                    </a:rPr>
                                    <m:t>𝑐𝑠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300" kern="1200" baseline="0" dirty="0" smtClean="0"/>
                            <a:t>; Corresponding features for two-hop neighbors.</a:t>
                          </a:r>
                          <a:endParaRPr lang="en-US" sz="1300" kern="1200" baseline="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0960" marR="60960" marT="30480" marB="30480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786441215"/>
                      </a:ext>
                    </a:extLst>
                  </a:tr>
                  <a:tr h="33012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700" kern="1200" baseline="0" dirty="0" smtClean="0"/>
                            <a:t>Operator Type</a:t>
                          </a:r>
                          <a:endParaRPr lang="en-US" sz="1700" kern="1200" baseline="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0960" marR="60960" marT="30480" marB="304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300" kern="1200" baseline="0" dirty="0" smtClean="0"/>
                            <a:t>The operation type of each operator; The number of each kind of operations among one-hop neighbors.</a:t>
                          </a:r>
                          <a:endParaRPr lang="en-US" sz="1300" kern="1200" baseline="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0960" marR="60960" marT="30480" marB="30480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790880287"/>
                      </a:ext>
                    </a:extLst>
                  </a:tr>
                  <a:tr h="1093531"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 smtClean="0"/>
                        </a:p>
                        <a:p>
                          <a:pPr algn="ctr"/>
                          <a:r>
                            <a:rPr lang="en-US" sz="1700" dirty="0" smtClean="0"/>
                            <a:t>Global Information</a:t>
                          </a:r>
                          <a:endParaRPr lang="en-US" sz="1700" dirty="0"/>
                        </a:p>
                      </a:txBody>
                      <a:tcPr marL="60960" marR="60960" marT="30480" marB="304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l" defTabSz="1371600" rtl="0" eaLnBrk="1" latinLnBrk="0" hangingPunct="1"/>
                          <a:r>
                            <a:rPr lang="en-US" sz="1300" kern="1200" baseline="0" dirty="0" smtClean="0"/>
                            <a:t>Resource usage of the top-level function 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20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smtClean="0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sz="1200" smtClean="0">
                                      <a:latin typeface="Cambria Math" panose="02040503050406030204" pitchFamily="18" charset="0"/>
                                    </a:rPr>
                                    <m:t>𝑡𝑜𝑝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300" kern="1200" baseline="0" dirty="0" smtClean="0"/>
                            <a:t>), the function in which the operation is located 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20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smtClean="0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sz="1200" smtClean="0">
                                      <a:latin typeface="Cambria Math" panose="02040503050406030204" pitchFamily="18" charset="0"/>
                                    </a:rPr>
                                    <m:t>𝑜𝑝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300" kern="1200" baseline="0" dirty="0" smtClean="0"/>
                            <a:t>) and the corresponding percentage of the resources of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20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smtClean="0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sz="1200" smtClean="0">
                                      <a:latin typeface="Cambria Math" panose="02040503050406030204" pitchFamily="18" charset="0"/>
                                    </a:rPr>
                                    <m:t>𝑡𝑜𝑝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300" kern="1200" baseline="0" dirty="0" smtClean="0"/>
                            <a:t>;</a:t>
                          </a:r>
                        </a:p>
                        <a:p>
                          <a:pPr marL="0" algn="l" defTabSz="1371600" rtl="0" eaLnBrk="1" latinLnBrk="0" hangingPunct="1"/>
                          <a:r>
                            <a:rPr lang="en-US" sz="1300" kern="1200" baseline="0" dirty="0" smtClean="0"/>
                            <a:t>Target/estimated clock period and clock uncertainty of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20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smtClean="0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sz="1200" smtClean="0">
                                      <a:latin typeface="Cambria Math" panose="02040503050406030204" pitchFamily="18" charset="0"/>
                                    </a:rPr>
                                    <m:t>𝑡𝑜𝑝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300" kern="1200" baseline="0" dirty="0" smtClean="0"/>
                            <a:t> and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20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smtClean="0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sz="1200" smtClean="0">
                                      <a:latin typeface="Cambria Math" panose="02040503050406030204" pitchFamily="18" charset="0"/>
                                    </a:rPr>
                                    <m:t>𝑜𝑝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300" kern="1200" baseline="0" dirty="0" smtClean="0"/>
                            <a:t>;</a:t>
                          </a:r>
                        </a:p>
                        <a:p>
                          <a:pPr marL="0" algn="l" defTabSz="1371600" rtl="0" eaLnBrk="1" latinLnBrk="0" hangingPunct="1"/>
                          <a:r>
                            <a:rPr lang="en-US" sz="1300" kern="1200" baseline="0" dirty="0" smtClean="0"/>
                            <a:t>Memories: #words, #banks, #bits and #primitives(words*bits*banks);</a:t>
                          </a:r>
                        </a:p>
                        <a:p>
                          <a:pPr marL="0" algn="l" defTabSz="1371600" rtl="0" eaLnBrk="1" latinLnBrk="0" hangingPunct="1"/>
                          <a:r>
                            <a:rPr lang="en-US" sz="1300" kern="1200" baseline="0" dirty="0" smtClean="0"/>
                            <a:t>Multiplexers: number, resource usage, input size and </a:t>
                          </a:r>
                          <a:r>
                            <a:rPr lang="en-US" sz="1300" kern="1200" baseline="0" dirty="0" err="1" smtClean="0"/>
                            <a:t>bitwidth</a:t>
                          </a:r>
                          <a:r>
                            <a:rPr lang="en-US" sz="1300" kern="1200" baseline="0" dirty="0" smtClean="0"/>
                            <a:t>.</a:t>
                          </a:r>
                          <a:endParaRPr lang="en-US" sz="1300" kern="1200" baseline="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0960" marR="60960" marT="30480" marB="30480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93405842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33679466"/>
                  </p:ext>
                </p:extLst>
              </p:nvPr>
            </p:nvGraphicFramePr>
            <p:xfrm>
              <a:off x="1456266" y="1515532"/>
              <a:ext cx="9304097" cy="4977632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1715003">
                      <a:extLst>
                        <a:ext uri="{9D8B030D-6E8A-4147-A177-3AD203B41FA5}">
                          <a16:colId xmlns:a16="http://schemas.microsoft.com/office/drawing/2014/main" val="852459124"/>
                        </a:ext>
                      </a:extLst>
                    </a:gridCol>
                    <a:gridCol w="7589094">
                      <a:extLst>
                        <a:ext uri="{9D8B030D-6E8A-4147-A177-3AD203B41FA5}">
                          <a16:colId xmlns:a16="http://schemas.microsoft.com/office/drawing/2014/main" val="2699807603"/>
                        </a:ext>
                      </a:extLst>
                    </a:gridCol>
                  </a:tblGrid>
                  <a:tr h="3404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/>
                            <a:t>Category</a:t>
                          </a:r>
                          <a:endParaRPr lang="en-US" sz="1800" b="1" dirty="0"/>
                        </a:p>
                      </a:txBody>
                      <a:tcPr marL="60960" marR="60960" marT="30480" marB="304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accent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/>
                            <a:t>Feature Descriptions</a:t>
                          </a:r>
                          <a:endParaRPr lang="en-US" sz="1800" b="1" dirty="0"/>
                        </a:p>
                      </a:txBody>
                      <a:tcPr marL="60960" marR="60960" marT="30480" marB="30480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accent1">
                            <a:lumMod val="7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52062977"/>
                      </a:ext>
                    </a:extLst>
                  </a:tr>
                  <a:tr h="33012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700" dirty="0" err="1" smtClean="0"/>
                            <a:t>Bitwidth</a:t>
                          </a:r>
                          <a:endParaRPr lang="en-US" sz="1700" dirty="0" smtClean="0"/>
                        </a:p>
                      </a:txBody>
                      <a:tcPr marL="60960" marR="60960" marT="30480" marB="304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300" dirty="0" err="1" smtClean="0"/>
                            <a:t>Bitwidth</a:t>
                          </a:r>
                          <a:r>
                            <a:rPr lang="en-US" sz="1300" dirty="0" smtClean="0"/>
                            <a:t> of each operation.</a:t>
                          </a:r>
                          <a:endParaRPr lang="en-US" sz="1300" dirty="0"/>
                        </a:p>
                      </a:txBody>
                      <a:tcPr marL="60960" marR="60960" marT="30480" marB="30480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val="4136688885"/>
                      </a:ext>
                    </a:extLst>
                  </a:tr>
                  <a:tr h="1093531"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 smtClean="0"/>
                        </a:p>
                        <a:p>
                          <a:pPr algn="ctr"/>
                          <a:endParaRPr lang="en-US" sz="600" dirty="0" smtClean="0"/>
                        </a:p>
                        <a:p>
                          <a:pPr algn="ctr"/>
                          <a:r>
                            <a:rPr lang="en-US" sz="1700" dirty="0" smtClean="0"/>
                            <a:t>Inter-connection</a:t>
                          </a:r>
                          <a:endParaRPr lang="en-US" sz="1700" dirty="0"/>
                        </a:p>
                      </a:txBody>
                      <a:tcPr marL="60960" marR="60960" marT="30480" marB="304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300" dirty="0" smtClean="0"/>
                            <a:t>Fan-in</a:t>
                          </a:r>
                          <a:r>
                            <a:rPr lang="en-US" sz="1300" baseline="0" dirty="0" smtClean="0"/>
                            <a:t> and fan-out of each operator and their summation;</a:t>
                          </a:r>
                        </a:p>
                        <a:p>
                          <a:r>
                            <a:rPr lang="en-US" sz="1300" baseline="0" dirty="0" smtClean="0"/>
                            <a:t>#predecessors, #successors and the summation;</a:t>
                          </a:r>
                        </a:p>
                        <a:p>
                          <a:r>
                            <a:rPr lang="en-US" sz="1300" baseline="0" dirty="0" smtClean="0"/>
                            <a:t>The max. number of wires among all the connections to one-hop neighbors and its percentage of the total fan-in and fan-out.</a:t>
                          </a:r>
                        </a:p>
                        <a:p>
                          <a:r>
                            <a:rPr lang="en-US" sz="1300" baseline="0" dirty="0" smtClean="0"/>
                            <a:t>Corresponding features after including two-hop neighbors.</a:t>
                          </a:r>
                          <a:endParaRPr lang="en-US" sz="1300" dirty="0"/>
                        </a:p>
                      </a:txBody>
                      <a:tcPr marL="60960" marR="60960" marT="30480" marB="30480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val="2743296627"/>
                      </a:ext>
                    </a:extLst>
                  </a:tr>
                  <a:tr h="887205">
                    <a:tc>
                      <a:txBody>
                        <a:bodyPr/>
                        <a:lstStyle/>
                        <a:p>
                          <a:pPr algn="ctr"/>
                          <a:endParaRPr lang="en-US" sz="700" dirty="0" smtClean="0"/>
                        </a:p>
                        <a:p>
                          <a:pPr algn="ctr"/>
                          <a:r>
                            <a:rPr lang="en-US" sz="1700" dirty="0" smtClean="0"/>
                            <a:t>Resource</a:t>
                          </a:r>
                        </a:p>
                        <a:p>
                          <a:pPr algn="ctr"/>
                          <a:r>
                            <a:rPr lang="en-US" sz="1700" dirty="0" smtClean="0"/>
                            <a:t>(for each type)</a:t>
                          </a:r>
                          <a:endParaRPr lang="en-US" sz="1700" dirty="0"/>
                        </a:p>
                      </a:txBody>
                      <a:tcPr marL="60960" marR="60960" marT="30480" marB="304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300" dirty="0" smtClean="0"/>
                            <a:t>Resource usage</a:t>
                          </a:r>
                          <a:r>
                            <a:rPr lang="en-US" sz="1300" baseline="0" dirty="0" smtClean="0"/>
                            <a:t> and utilization ratios of each operation;</a:t>
                          </a:r>
                        </a:p>
                        <a:p>
                          <a:r>
                            <a:rPr lang="en-US" sz="1300" baseline="0" dirty="0" smtClean="0"/>
                            <a:t>The total resource usage and utilization ratios of all the predecessors, successors and their summation;</a:t>
                          </a:r>
                        </a:p>
                        <a:p>
                          <a:r>
                            <a:rPr lang="en-US" sz="1300" baseline="0" dirty="0" smtClean="0"/>
                            <a:t>The max. resource usage and corresponding percentage among all the one-hop neighbors;</a:t>
                          </a:r>
                        </a:p>
                        <a:p>
                          <a:r>
                            <a:rPr lang="en-US" sz="1300" baseline="0" dirty="0" smtClean="0"/>
                            <a:t>Corresponding features after include two-hop neighbors.</a:t>
                          </a:r>
                          <a:endParaRPr lang="en-US" sz="1300" dirty="0"/>
                        </a:p>
                      </a:txBody>
                      <a:tcPr marL="60960" marR="60960" marT="30480" marB="30480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val="455588246"/>
                      </a:ext>
                    </a:extLst>
                  </a:tr>
                  <a:tr h="33012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700" dirty="0" smtClean="0"/>
                            <a:t>Timing</a:t>
                          </a:r>
                        </a:p>
                      </a:txBody>
                      <a:tcPr marL="60960" marR="60960" marT="30480" marB="304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300" dirty="0" smtClean="0"/>
                            <a:t>Delay(ns) and latency(clock cycles) of</a:t>
                          </a:r>
                          <a:r>
                            <a:rPr lang="en-US" sz="1300" baseline="0" dirty="0" smtClean="0"/>
                            <a:t> each operation.</a:t>
                          </a:r>
                          <a:endParaRPr lang="en-US" sz="1300" dirty="0"/>
                        </a:p>
                      </a:txBody>
                      <a:tcPr marL="60960" marR="60960" marT="30480" marB="30480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val="1965687476"/>
                      </a:ext>
                    </a:extLst>
                  </a:tr>
                  <a:tr h="57255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0960" marR="60960" marT="30480" marB="304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3"/>
                          <a:stretch>
                            <a:fillRect l="-355" t="-528723" r="-442908" b="-25212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0960" marR="60960" marT="30480" marB="30480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3"/>
                          <a:stretch>
                            <a:fillRect l="-22713" t="-528723" r="-241" b="-25212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6441215"/>
                      </a:ext>
                    </a:extLst>
                  </a:tr>
                  <a:tr h="33012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700" kern="1200" baseline="0" dirty="0" smtClean="0"/>
                            <a:t>Operator Type</a:t>
                          </a:r>
                          <a:endParaRPr lang="en-US" sz="1700" kern="1200" baseline="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0960" marR="60960" marT="30480" marB="304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300" kern="1200" baseline="0" dirty="0" smtClean="0"/>
                            <a:t>The operation type of each operator; The number of each kind of operations among one-hop neighbors.</a:t>
                          </a:r>
                          <a:endParaRPr lang="en-US" sz="1300" kern="1200" baseline="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0960" marR="60960" marT="30480" marB="30480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val="790880287"/>
                      </a:ext>
                    </a:extLst>
                  </a:tr>
                  <a:tr h="1093531"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 smtClean="0"/>
                        </a:p>
                        <a:p>
                          <a:pPr algn="ctr"/>
                          <a:r>
                            <a:rPr lang="en-US" sz="1700" dirty="0" smtClean="0"/>
                            <a:t>Global Information</a:t>
                          </a:r>
                          <a:endParaRPr lang="en-US" sz="1700" dirty="0"/>
                        </a:p>
                      </a:txBody>
                      <a:tcPr marL="60960" marR="60960" marT="30480" marB="304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0960" marR="60960" marT="30480" marB="30480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2713" t="-358333" r="-241" b="-1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3405842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8343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612247" y="96819"/>
            <a:ext cx="7947553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000" b="1" dirty="0">
                <a:solidFill>
                  <a:schemeClr val="bg1"/>
                </a:solidFill>
                <a:latin typeface="Arial" panose="020B0604020202020204" pitchFamily="34" charset="0"/>
                <a:ea typeface="華康儷粗黑(P)" panose="020B0700000000000000" pitchFamily="34" charset="-120"/>
                <a:cs typeface="Arial" panose="020B0604020202020204" pitchFamily="34" charset="0"/>
              </a:rPr>
              <a:t>3. Features</a:t>
            </a:r>
            <a:endParaRPr lang="zh-TW" altLang="en-US" sz="4000" b="1" dirty="0">
              <a:solidFill>
                <a:schemeClr val="bg1"/>
              </a:solidFill>
              <a:latin typeface="Arial" panose="020B0604020202020204" pitchFamily="34" charset="0"/>
              <a:ea typeface="華康儷粗黑(P)" panose="020B0700000000000000" pitchFamily="34" charset="-12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03565" y="1588657"/>
            <a:ext cx="10329333" cy="4667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In summary, for each operator, we consider:</a:t>
            </a:r>
          </a:p>
          <a:p>
            <a:endParaRPr lang="en-US" altLang="zh-CN" sz="1200" dirty="0"/>
          </a:p>
          <a:p>
            <a:pPr marL="304815" indent="-30481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/>
              <a:t>Features of the operator itself.</a:t>
            </a:r>
          </a:p>
          <a:p>
            <a:pPr marL="609630" lvl="1" indent="-30481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400" i="1" dirty="0" err="1"/>
              <a:t>Bitwidth</a:t>
            </a:r>
            <a:r>
              <a:rPr lang="en-US" altLang="zh-CN" sz="2400" i="1" dirty="0"/>
              <a:t>, fan-in, fan-out, timing-related features, resource usage…</a:t>
            </a:r>
          </a:p>
          <a:p>
            <a:pPr>
              <a:lnSpc>
                <a:spcPct val="120000"/>
              </a:lnSpc>
            </a:pPr>
            <a:endParaRPr lang="en-US" altLang="zh-CN" sz="1600" dirty="0"/>
          </a:p>
          <a:p>
            <a:pPr marL="304815" indent="-30481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/>
              <a:t>Features that reflect the global information.</a:t>
            </a:r>
          </a:p>
          <a:p>
            <a:pPr marL="609630" lvl="1" indent="-30481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400" i="1" dirty="0"/>
              <a:t>Total resource usage of the functions, target/estimated clock period, #mux…</a:t>
            </a:r>
            <a:endParaRPr lang="en-US" altLang="zh-CN" sz="2133" i="1" dirty="0"/>
          </a:p>
          <a:p>
            <a:pPr marL="304815" indent="-30481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zh-CN" sz="1600" dirty="0"/>
          </a:p>
          <a:p>
            <a:pPr marL="304815" indent="-30481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/>
              <a:t>Features that reflect the impact of neighboring operators.</a:t>
            </a:r>
          </a:p>
          <a:p>
            <a:pPr marL="609630" lvl="1" indent="-30481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/>
              <a:t>One-hop neighbors.</a:t>
            </a:r>
          </a:p>
          <a:p>
            <a:pPr marL="609630" lvl="1" indent="-30481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/>
              <a:t>Two-hop neighbors.</a:t>
            </a:r>
          </a:p>
          <a:p>
            <a:endParaRPr lang="en-US" altLang="zh-CN" sz="2133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5033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612247" y="96819"/>
            <a:ext cx="7947553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000" b="1" dirty="0">
                <a:solidFill>
                  <a:schemeClr val="bg1"/>
                </a:solidFill>
                <a:latin typeface="Arial" panose="020B0604020202020204" pitchFamily="34" charset="0"/>
                <a:ea typeface="華康儷粗黑(P)" panose="020B0700000000000000" pitchFamily="34" charset="-120"/>
                <a:cs typeface="Arial" panose="020B0604020202020204" pitchFamily="34" charset="0"/>
              </a:rPr>
              <a:t>3. Features</a:t>
            </a:r>
            <a:endParaRPr lang="zh-TW" altLang="en-US" sz="4000" b="1" dirty="0">
              <a:solidFill>
                <a:schemeClr val="bg1"/>
              </a:solidFill>
              <a:latin typeface="Arial" panose="020B0604020202020204" pitchFamily="34" charset="0"/>
              <a:ea typeface="華康儷粗黑(P)" panose="020B0700000000000000" pitchFamily="34" charset="-12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07504" y="1502704"/>
            <a:ext cx="3224816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400" dirty="0"/>
              <a:t>Neighboring operators:</a:t>
            </a:r>
          </a:p>
        </p:txBody>
      </p:sp>
      <p:sp>
        <p:nvSpPr>
          <p:cNvPr id="5" name="Oval 4"/>
          <p:cNvSpPr/>
          <p:nvPr/>
        </p:nvSpPr>
        <p:spPr>
          <a:xfrm>
            <a:off x="1159582" y="3027287"/>
            <a:ext cx="243840" cy="24384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33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US" sz="1333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Oval 5"/>
          <p:cNvSpPr/>
          <p:nvPr/>
        </p:nvSpPr>
        <p:spPr>
          <a:xfrm>
            <a:off x="1797342" y="3851999"/>
            <a:ext cx="243840" cy="24384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33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7" name="Oval 6"/>
          <p:cNvSpPr/>
          <p:nvPr/>
        </p:nvSpPr>
        <p:spPr>
          <a:xfrm>
            <a:off x="1461042" y="2557505"/>
            <a:ext cx="243840" cy="24384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33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cxnSp>
        <p:nvCxnSpPr>
          <p:cNvPr id="8" name="Straight Arrow Connector 7"/>
          <p:cNvCxnSpPr>
            <a:stCxn id="11" idx="4"/>
            <a:endCxn id="6" idx="0"/>
          </p:cNvCxnSpPr>
          <p:nvPr/>
        </p:nvCxnSpPr>
        <p:spPr>
          <a:xfrm>
            <a:off x="1581404" y="3671379"/>
            <a:ext cx="337858" cy="180620"/>
          </a:xfrm>
          <a:prstGeom prst="straightConnector1">
            <a:avLst/>
          </a:prstGeom>
          <a:ln w="12700" cmpd="sng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12" idx="4"/>
            <a:endCxn id="11" idx="0"/>
          </p:cNvCxnSpPr>
          <p:nvPr/>
        </p:nvCxnSpPr>
        <p:spPr>
          <a:xfrm flipH="1">
            <a:off x="1581404" y="3238414"/>
            <a:ext cx="318960" cy="189126"/>
          </a:xfrm>
          <a:prstGeom prst="straightConnector1">
            <a:avLst/>
          </a:prstGeom>
          <a:ln w="12700" cmpd="sng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5" idx="4"/>
            <a:endCxn id="11" idx="0"/>
          </p:cNvCxnSpPr>
          <p:nvPr/>
        </p:nvCxnSpPr>
        <p:spPr>
          <a:xfrm>
            <a:off x="1281502" y="3271127"/>
            <a:ext cx="299902" cy="156413"/>
          </a:xfrm>
          <a:prstGeom prst="straightConnector1">
            <a:avLst/>
          </a:prstGeom>
          <a:ln w="12700" cmpd="sng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Oval 10"/>
          <p:cNvSpPr/>
          <p:nvPr/>
        </p:nvSpPr>
        <p:spPr>
          <a:xfrm>
            <a:off x="1459484" y="3427539"/>
            <a:ext cx="243840" cy="24384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33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</a:p>
        </p:txBody>
      </p:sp>
      <p:sp>
        <p:nvSpPr>
          <p:cNvPr id="12" name="Oval 11"/>
          <p:cNvSpPr/>
          <p:nvPr/>
        </p:nvSpPr>
        <p:spPr>
          <a:xfrm>
            <a:off x="1778444" y="2994573"/>
            <a:ext cx="243840" cy="24384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33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US" sz="1333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815767" y="3413847"/>
            <a:ext cx="243840" cy="24384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33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sz="1333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1172810" y="3865739"/>
            <a:ext cx="243840" cy="24384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33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US" sz="1333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9" name="Straight Arrow Connector 18"/>
          <p:cNvCxnSpPr>
            <a:stCxn id="11" idx="4"/>
            <a:endCxn id="14" idx="0"/>
          </p:cNvCxnSpPr>
          <p:nvPr/>
        </p:nvCxnSpPr>
        <p:spPr>
          <a:xfrm flipH="1">
            <a:off x="1294730" y="3671380"/>
            <a:ext cx="286674" cy="194359"/>
          </a:xfrm>
          <a:prstGeom prst="straightConnector1">
            <a:avLst/>
          </a:prstGeom>
          <a:ln w="12700" cmpd="sng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3" idx="4"/>
            <a:endCxn id="14" idx="0"/>
          </p:cNvCxnSpPr>
          <p:nvPr/>
        </p:nvCxnSpPr>
        <p:spPr>
          <a:xfrm>
            <a:off x="937687" y="3657688"/>
            <a:ext cx="357043" cy="208051"/>
          </a:xfrm>
          <a:prstGeom prst="straightConnector1">
            <a:avLst/>
          </a:prstGeom>
          <a:ln w="12700" cmpd="sng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14" idx="4"/>
            <a:endCxn id="49" idx="0"/>
          </p:cNvCxnSpPr>
          <p:nvPr/>
        </p:nvCxnSpPr>
        <p:spPr>
          <a:xfrm>
            <a:off x="1294730" y="4109579"/>
            <a:ext cx="282114" cy="180781"/>
          </a:xfrm>
          <a:prstGeom prst="straightConnector1">
            <a:avLst/>
          </a:prstGeom>
          <a:ln w="12700" cmpd="sng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7" idx="4"/>
            <a:endCxn id="5" idx="0"/>
          </p:cNvCxnSpPr>
          <p:nvPr/>
        </p:nvCxnSpPr>
        <p:spPr>
          <a:xfrm flipH="1">
            <a:off x="1281502" y="2801345"/>
            <a:ext cx="301460" cy="225942"/>
          </a:xfrm>
          <a:prstGeom prst="straightConnector1">
            <a:avLst/>
          </a:prstGeom>
          <a:ln w="12700" cmpd="sng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41" idx="4"/>
            <a:endCxn id="5" idx="0"/>
          </p:cNvCxnSpPr>
          <p:nvPr/>
        </p:nvCxnSpPr>
        <p:spPr>
          <a:xfrm>
            <a:off x="953237" y="2824053"/>
            <a:ext cx="328265" cy="203234"/>
          </a:xfrm>
          <a:prstGeom prst="straightConnector1">
            <a:avLst/>
          </a:prstGeom>
          <a:ln w="12700" cmpd="sng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Oval 40"/>
          <p:cNvSpPr/>
          <p:nvPr/>
        </p:nvSpPr>
        <p:spPr>
          <a:xfrm>
            <a:off x="831317" y="2580213"/>
            <a:ext cx="243840" cy="24384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33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49" name="Oval 48"/>
          <p:cNvSpPr/>
          <p:nvPr/>
        </p:nvSpPr>
        <p:spPr>
          <a:xfrm>
            <a:off x="1454924" y="4290359"/>
            <a:ext cx="243840" cy="24384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33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56" name="Oval 55"/>
          <p:cNvSpPr/>
          <p:nvPr/>
        </p:nvSpPr>
        <p:spPr>
          <a:xfrm>
            <a:off x="2015668" y="4287902"/>
            <a:ext cx="243840" cy="24384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33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57" name="Oval 56"/>
          <p:cNvSpPr/>
          <p:nvPr/>
        </p:nvSpPr>
        <p:spPr>
          <a:xfrm>
            <a:off x="1103531" y="4768167"/>
            <a:ext cx="243840" cy="24384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33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</p:txBody>
      </p:sp>
      <p:cxnSp>
        <p:nvCxnSpPr>
          <p:cNvPr id="58" name="Straight Arrow Connector 57"/>
          <p:cNvCxnSpPr>
            <a:stCxn id="49" idx="4"/>
            <a:endCxn id="57" idx="0"/>
          </p:cNvCxnSpPr>
          <p:nvPr/>
        </p:nvCxnSpPr>
        <p:spPr>
          <a:xfrm flipH="1">
            <a:off x="1225452" y="4534200"/>
            <a:ext cx="351393" cy="233967"/>
          </a:xfrm>
          <a:prstGeom prst="straightConnector1">
            <a:avLst/>
          </a:prstGeom>
          <a:ln w="12700" cmpd="sng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6" idx="4"/>
            <a:endCxn id="56" idx="0"/>
          </p:cNvCxnSpPr>
          <p:nvPr/>
        </p:nvCxnSpPr>
        <p:spPr>
          <a:xfrm>
            <a:off x="1919262" y="4095839"/>
            <a:ext cx="218326" cy="192063"/>
          </a:xfrm>
          <a:prstGeom prst="straightConnector1">
            <a:avLst/>
          </a:prstGeom>
          <a:ln w="12700" cmpd="sng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stCxn id="74" idx="4"/>
            <a:endCxn id="57" idx="0"/>
          </p:cNvCxnSpPr>
          <p:nvPr/>
        </p:nvCxnSpPr>
        <p:spPr>
          <a:xfrm>
            <a:off x="893571" y="4529500"/>
            <a:ext cx="331881" cy="238667"/>
          </a:xfrm>
          <a:prstGeom prst="straightConnector1">
            <a:avLst/>
          </a:prstGeom>
          <a:ln w="12700" cmpd="sng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Oval 73"/>
          <p:cNvSpPr/>
          <p:nvPr/>
        </p:nvSpPr>
        <p:spPr>
          <a:xfrm>
            <a:off x="771651" y="4285660"/>
            <a:ext cx="243840" cy="24384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33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</a:p>
        </p:txBody>
      </p:sp>
      <p:sp>
        <p:nvSpPr>
          <p:cNvPr id="126" name="Oval 125"/>
          <p:cNvSpPr/>
          <p:nvPr/>
        </p:nvSpPr>
        <p:spPr>
          <a:xfrm>
            <a:off x="3443871" y="2993910"/>
            <a:ext cx="243840" cy="24384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33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US" sz="1333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7" name="Oval 126"/>
          <p:cNvSpPr/>
          <p:nvPr/>
        </p:nvSpPr>
        <p:spPr>
          <a:xfrm>
            <a:off x="4133293" y="3849619"/>
            <a:ext cx="243840" cy="24384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33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128" name="Oval 127"/>
          <p:cNvSpPr/>
          <p:nvPr/>
        </p:nvSpPr>
        <p:spPr>
          <a:xfrm>
            <a:off x="3702926" y="2557279"/>
            <a:ext cx="243840" cy="243840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33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cxnSp>
        <p:nvCxnSpPr>
          <p:cNvPr id="129" name="Straight Arrow Connector 128"/>
          <p:cNvCxnSpPr>
            <a:stCxn id="132" idx="4"/>
            <a:endCxn id="127" idx="0"/>
          </p:cNvCxnSpPr>
          <p:nvPr/>
        </p:nvCxnSpPr>
        <p:spPr>
          <a:xfrm>
            <a:off x="3865694" y="3638003"/>
            <a:ext cx="389519" cy="211616"/>
          </a:xfrm>
          <a:prstGeom prst="straightConnector1">
            <a:avLst/>
          </a:prstGeom>
          <a:ln w="12700" cmpd="sng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0" name="Straight Arrow Connector 129"/>
          <p:cNvCxnSpPr>
            <a:stCxn id="133" idx="4"/>
            <a:endCxn id="132" idx="0"/>
          </p:cNvCxnSpPr>
          <p:nvPr/>
        </p:nvCxnSpPr>
        <p:spPr>
          <a:xfrm flipH="1">
            <a:off x="3865693" y="3205037"/>
            <a:ext cx="318960" cy="189126"/>
          </a:xfrm>
          <a:prstGeom prst="straightConnector1">
            <a:avLst/>
          </a:prstGeom>
          <a:ln w="12700" cmpd="sng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1" name="Straight Arrow Connector 130"/>
          <p:cNvCxnSpPr>
            <a:stCxn id="126" idx="4"/>
            <a:endCxn id="132" idx="0"/>
          </p:cNvCxnSpPr>
          <p:nvPr/>
        </p:nvCxnSpPr>
        <p:spPr>
          <a:xfrm>
            <a:off x="3565792" y="3237750"/>
            <a:ext cx="299902" cy="156413"/>
          </a:xfrm>
          <a:prstGeom prst="straightConnector1">
            <a:avLst/>
          </a:prstGeom>
          <a:ln w="12700" cmpd="sng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2" name="Oval 131"/>
          <p:cNvSpPr/>
          <p:nvPr/>
        </p:nvSpPr>
        <p:spPr>
          <a:xfrm>
            <a:off x="3743773" y="3394163"/>
            <a:ext cx="243840" cy="24384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33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</a:p>
        </p:txBody>
      </p:sp>
      <p:sp>
        <p:nvSpPr>
          <p:cNvPr id="133" name="Oval 132"/>
          <p:cNvSpPr/>
          <p:nvPr/>
        </p:nvSpPr>
        <p:spPr>
          <a:xfrm>
            <a:off x="4062733" y="2961197"/>
            <a:ext cx="243840" cy="24384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33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US" sz="1333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4" name="Oval 133"/>
          <p:cNvSpPr/>
          <p:nvPr/>
        </p:nvSpPr>
        <p:spPr>
          <a:xfrm>
            <a:off x="3110388" y="3370139"/>
            <a:ext cx="243840" cy="243840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33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sz="1333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5" name="Oval 134"/>
          <p:cNvSpPr/>
          <p:nvPr/>
        </p:nvSpPr>
        <p:spPr>
          <a:xfrm>
            <a:off x="3457099" y="3842694"/>
            <a:ext cx="243840" cy="24384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33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US" sz="1333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36" name="Straight Arrow Connector 135"/>
          <p:cNvCxnSpPr>
            <a:stCxn id="132" idx="4"/>
            <a:endCxn id="135" idx="0"/>
          </p:cNvCxnSpPr>
          <p:nvPr/>
        </p:nvCxnSpPr>
        <p:spPr>
          <a:xfrm flipH="1">
            <a:off x="3579020" y="3638003"/>
            <a:ext cx="286674" cy="204691"/>
          </a:xfrm>
          <a:prstGeom prst="straightConnector1">
            <a:avLst/>
          </a:prstGeom>
          <a:ln w="12700" cmpd="sng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7" name="Straight Arrow Connector 136"/>
          <p:cNvCxnSpPr>
            <a:stCxn id="134" idx="4"/>
            <a:endCxn id="135" idx="0"/>
          </p:cNvCxnSpPr>
          <p:nvPr/>
        </p:nvCxnSpPr>
        <p:spPr>
          <a:xfrm>
            <a:off x="3232309" y="3613979"/>
            <a:ext cx="346711" cy="228715"/>
          </a:xfrm>
          <a:prstGeom prst="straightConnector1">
            <a:avLst/>
          </a:prstGeom>
          <a:ln w="12700" cmpd="sng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8" name="Straight Arrow Connector 137"/>
          <p:cNvCxnSpPr>
            <a:stCxn id="135" idx="4"/>
            <a:endCxn id="142" idx="0"/>
          </p:cNvCxnSpPr>
          <p:nvPr/>
        </p:nvCxnSpPr>
        <p:spPr>
          <a:xfrm>
            <a:off x="3579020" y="4086534"/>
            <a:ext cx="292446" cy="191113"/>
          </a:xfrm>
          <a:prstGeom prst="straightConnector1">
            <a:avLst/>
          </a:prstGeom>
          <a:ln w="12700" cmpd="sng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9" name="Straight Arrow Connector 138"/>
          <p:cNvCxnSpPr>
            <a:stCxn id="128" idx="4"/>
            <a:endCxn id="126" idx="0"/>
          </p:cNvCxnSpPr>
          <p:nvPr/>
        </p:nvCxnSpPr>
        <p:spPr>
          <a:xfrm flipH="1">
            <a:off x="3565791" y="2801119"/>
            <a:ext cx="259055" cy="192791"/>
          </a:xfrm>
          <a:prstGeom prst="straightConnector1">
            <a:avLst/>
          </a:prstGeom>
          <a:ln w="12700" cmpd="sng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0" name="Straight Arrow Connector 139"/>
          <p:cNvCxnSpPr>
            <a:stCxn id="141" idx="4"/>
            <a:endCxn id="126" idx="0"/>
          </p:cNvCxnSpPr>
          <p:nvPr/>
        </p:nvCxnSpPr>
        <p:spPr>
          <a:xfrm>
            <a:off x="3238065" y="2797323"/>
            <a:ext cx="327727" cy="196587"/>
          </a:xfrm>
          <a:prstGeom prst="straightConnector1">
            <a:avLst/>
          </a:prstGeom>
          <a:ln w="12700" cmpd="sng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1" name="Oval 140"/>
          <p:cNvSpPr/>
          <p:nvPr/>
        </p:nvSpPr>
        <p:spPr>
          <a:xfrm>
            <a:off x="3116145" y="2553483"/>
            <a:ext cx="243840" cy="243840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33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142" name="Oval 141"/>
          <p:cNvSpPr/>
          <p:nvPr/>
        </p:nvSpPr>
        <p:spPr>
          <a:xfrm>
            <a:off x="3749545" y="4277647"/>
            <a:ext cx="243840" cy="243840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33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143" name="Oval 142"/>
          <p:cNvSpPr/>
          <p:nvPr/>
        </p:nvSpPr>
        <p:spPr>
          <a:xfrm>
            <a:off x="4372281" y="4264857"/>
            <a:ext cx="243840" cy="243840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33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144" name="Oval 143"/>
          <p:cNvSpPr/>
          <p:nvPr/>
        </p:nvSpPr>
        <p:spPr>
          <a:xfrm>
            <a:off x="3408485" y="4765786"/>
            <a:ext cx="243840" cy="24384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33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</p:txBody>
      </p:sp>
      <p:cxnSp>
        <p:nvCxnSpPr>
          <p:cNvPr id="145" name="Straight Arrow Connector 144"/>
          <p:cNvCxnSpPr>
            <a:stCxn id="142" idx="4"/>
            <a:endCxn id="144" idx="0"/>
          </p:cNvCxnSpPr>
          <p:nvPr/>
        </p:nvCxnSpPr>
        <p:spPr>
          <a:xfrm flipH="1">
            <a:off x="3530405" y="4521487"/>
            <a:ext cx="341061" cy="244299"/>
          </a:xfrm>
          <a:prstGeom prst="straightConnector1">
            <a:avLst/>
          </a:prstGeom>
          <a:ln w="12700" cmpd="sng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6" name="Straight Arrow Connector 145"/>
          <p:cNvCxnSpPr>
            <a:stCxn id="127" idx="4"/>
            <a:endCxn id="143" idx="0"/>
          </p:cNvCxnSpPr>
          <p:nvPr/>
        </p:nvCxnSpPr>
        <p:spPr>
          <a:xfrm>
            <a:off x="4255213" y="4093459"/>
            <a:ext cx="238989" cy="171399"/>
          </a:xfrm>
          <a:prstGeom prst="straightConnector1">
            <a:avLst/>
          </a:prstGeom>
          <a:ln w="12700" cmpd="sng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7" name="Straight Arrow Connector 146"/>
          <p:cNvCxnSpPr>
            <a:stCxn id="148" idx="4"/>
            <a:endCxn id="144" idx="0"/>
          </p:cNvCxnSpPr>
          <p:nvPr/>
        </p:nvCxnSpPr>
        <p:spPr>
          <a:xfrm>
            <a:off x="3208856" y="4527119"/>
            <a:ext cx="321549" cy="238667"/>
          </a:xfrm>
          <a:prstGeom prst="straightConnector1">
            <a:avLst/>
          </a:prstGeom>
          <a:ln w="12700" cmpd="sng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Oval 147"/>
          <p:cNvSpPr/>
          <p:nvPr/>
        </p:nvSpPr>
        <p:spPr>
          <a:xfrm>
            <a:off x="3086936" y="4283279"/>
            <a:ext cx="243840" cy="24384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33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</a:p>
        </p:txBody>
      </p:sp>
      <p:sp>
        <p:nvSpPr>
          <p:cNvPr id="150" name="Rectangle 149"/>
          <p:cNvSpPr/>
          <p:nvPr/>
        </p:nvSpPr>
        <p:spPr>
          <a:xfrm>
            <a:off x="-60280" y="5371021"/>
            <a:ext cx="2880483" cy="4862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20000"/>
              </a:lnSpc>
            </a:pPr>
            <a:r>
              <a:rPr lang="en-US" altLang="zh-CN" sz="2133" dirty="0"/>
              <a:t>One-hop neighbors</a:t>
            </a:r>
          </a:p>
        </p:txBody>
      </p:sp>
      <p:sp>
        <p:nvSpPr>
          <p:cNvPr id="151" name="Rectangle 150"/>
          <p:cNvSpPr/>
          <p:nvPr/>
        </p:nvSpPr>
        <p:spPr>
          <a:xfrm>
            <a:off x="2409016" y="5376809"/>
            <a:ext cx="2785250" cy="4862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>
              <a:lnSpc>
                <a:spcPct val="120000"/>
              </a:lnSpc>
            </a:pPr>
            <a:r>
              <a:rPr lang="en-US" altLang="zh-CN" sz="2133" dirty="0"/>
              <a:t>Two-hop neighbors</a:t>
            </a:r>
          </a:p>
        </p:txBody>
      </p:sp>
      <p:sp>
        <p:nvSpPr>
          <p:cNvPr id="152" name="TextBox 151"/>
          <p:cNvSpPr txBox="1"/>
          <p:nvPr/>
        </p:nvSpPr>
        <p:spPr>
          <a:xfrm>
            <a:off x="5690781" y="2015461"/>
            <a:ext cx="3444350" cy="12740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81019" indent="-381019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altLang="zh-CN" sz="2133" dirty="0"/>
              <a:t>Inter-connections</a:t>
            </a:r>
          </a:p>
          <a:p>
            <a:pPr marL="381019" indent="-381019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altLang="zh-CN" sz="2133" dirty="0"/>
              <a:t>Resource usage</a:t>
            </a:r>
          </a:p>
          <a:p>
            <a:pPr marL="381019" indent="-381019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altLang="zh-CN" sz="2133" dirty="0">
                <a:solidFill>
                  <a:schemeClr val="accent5"/>
                </a:solidFill>
              </a:rPr>
              <a:t>Spatial distance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Rectangle 152"/>
              <p:cNvSpPr/>
              <p:nvPr/>
            </p:nvSpPr>
            <p:spPr>
              <a:xfrm>
                <a:off x="8147274" y="2774258"/>
                <a:ext cx="1211870" cy="5949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#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𝑅𝑒𝑠𝑜𝑢𝑟𝑐𝑒</m:t>
                          </m:r>
                        </m:num>
                        <m:den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∆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𝑐𝑠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53" name="Rectangle 15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7274" y="2774258"/>
                <a:ext cx="1211870" cy="59497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4" name="TextBox 153"/>
          <p:cNvSpPr txBox="1"/>
          <p:nvPr/>
        </p:nvSpPr>
        <p:spPr>
          <a:xfrm>
            <a:off x="5662510" y="1474994"/>
            <a:ext cx="6049819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400" dirty="0"/>
              <a:t>Features that reflect the impact of neighbors: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5616570" y="3774427"/>
            <a:ext cx="2321304" cy="2091281"/>
            <a:chOff x="8526455" y="5661642"/>
            <a:chExt cx="3417767" cy="3032256"/>
          </a:xfrm>
        </p:grpSpPr>
        <p:cxnSp>
          <p:nvCxnSpPr>
            <p:cNvPr id="240" name="Straight Connector 239"/>
            <p:cNvCxnSpPr/>
            <p:nvPr/>
          </p:nvCxnSpPr>
          <p:spPr>
            <a:xfrm flipV="1">
              <a:off x="9462419" y="6247344"/>
              <a:ext cx="2468880" cy="0"/>
            </a:xfrm>
            <a:prstGeom prst="line">
              <a:avLst/>
            </a:prstGeom>
            <a:ln w="25400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8" name="Straight Arrow Connector 207"/>
            <p:cNvCxnSpPr>
              <a:stCxn id="211" idx="4"/>
              <a:endCxn id="274" idx="0"/>
            </p:cNvCxnSpPr>
            <p:nvPr/>
          </p:nvCxnSpPr>
          <p:spPr>
            <a:xfrm>
              <a:off x="10660656" y="6073122"/>
              <a:ext cx="538604" cy="2011793"/>
            </a:xfrm>
            <a:prstGeom prst="straightConnector1">
              <a:avLst/>
            </a:prstGeom>
            <a:ln w="12700" cmpd="sng"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11" name="Oval 210"/>
            <p:cNvSpPr/>
            <p:nvPr/>
          </p:nvSpPr>
          <p:spPr>
            <a:xfrm>
              <a:off x="10454915" y="5661642"/>
              <a:ext cx="411480" cy="41148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133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4" name="Oval 213"/>
                <p:cNvSpPr/>
                <p:nvPr/>
              </p:nvSpPr>
              <p:spPr>
                <a:xfrm>
                  <a:off x="9967859" y="6461277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 </m:t>
                        </m:r>
                        <m:sSub>
                          <m:sSubPr>
                            <m:ctrlP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6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14" name="Oval 21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67859" y="6461277"/>
                  <a:ext cx="457200" cy="457200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25400">
                  <a:solidFill>
                    <a:srgbClr val="FF000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15" name="Straight Arrow Connector 214"/>
            <p:cNvCxnSpPr>
              <a:stCxn id="211" idx="4"/>
              <a:endCxn id="214" idx="0"/>
            </p:cNvCxnSpPr>
            <p:nvPr/>
          </p:nvCxnSpPr>
          <p:spPr>
            <a:xfrm flipH="1">
              <a:off x="10196459" y="6073122"/>
              <a:ext cx="464196" cy="388155"/>
            </a:xfrm>
            <a:prstGeom prst="straightConnector1">
              <a:avLst/>
            </a:prstGeom>
            <a:ln w="12700" cmpd="sng"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7" name="Straight Arrow Connector 216"/>
            <p:cNvCxnSpPr>
              <a:stCxn id="214" idx="4"/>
              <a:endCxn id="233" idx="0"/>
            </p:cNvCxnSpPr>
            <p:nvPr/>
          </p:nvCxnSpPr>
          <p:spPr>
            <a:xfrm>
              <a:off x="10196459" y="6918477"/>
              <a:ext cx="180340" cy="410447"/>
            </a:xfrm>
            <a:prstGeom prst="straightConnector1">
              <a:avLst/>
            </a:prstGeom>
            <a:ln w="12700" cmpd="sng"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3" name="Oval 232"/>
                <p:cNvSpPr/>
                <p:nvPr/>
              </p:nvSpPr>
              <p:spPr>
                <a:xfrm>
                  <a:off x="10171060" y="7328924"/>
                  <a:ext cx="411480" cy="411480"/>
                </a:xfrm>
                <a:prstGeom prst="ellipse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 </m:t>
                        </m:r>
                        <m:sSub>
                          <m:sSubPr>
                            <m:ctrlP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16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33" name="Oval 23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71060" y="7328924"/>
                  <a:ext cx="411480" cy="411480"/>
                </a:xfrm>
                <a:prstGeom prst="ellipse">
                  <a:avLst/>
                </a:prstGeom>
                <a:blipFill>
                  <a:blip r:embed="rId4"/>
                  <a:stretch>
                    <a:fillRect l="-8163" r="-2041" b="-4000"/>
                  </a:stretch>
                </a:blipFill>
                <a:ln w="254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46" name="Straight Connector 245"/>
            <p:cNvCxnSpPr/>
            <p:nvPr/>
          </p:nvCxnSpPr>
          <p:spPr>
            <a:xfrm>
              <a:off x="9471865" y="7070735"/>
              <a:ext cx="2468880" cy="0"/>
            </a:xfrm>
            <a:prstGeom prst="line">
              <a:avLst/>
            </a:prstGeom>
            <a:ln w="25400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61" name="TextBox 260"/>
            <p:cNvSpPr txBox="1"/>
            <p:nvPr/>
          </p:nvSpPr>
          <p:spPr>
            <a:xfrm>
              <a:off x="8526455" y="5674919"/>
              <a:ext cx="1286842" cy="5694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67" dirty="0"/>
                <a:t>C=1</a:t>
              </a:r>
            </a:p>
          </p:txBody>
        </p:sp>
        <p:sp>
          <p:nvSpPr>
            <p:cNvPr id="262" name="TextBox 261"/>
            <p:cNvSpPr txBox="1"/>
            <p:nvPr/>
          </p:nvSpPr>
          <p:spPr>
            <a:xfrm>
              <a:off x="8539168" y="6513156"/>
              <a:ext cx="866298" cy="5694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67" dirty="0"/>
                <a:t>C=2</a:t>
              </a:r>
            </a:p>
          </p:txBody>
        </p:sp>
        <p:cxnSp>
          <p:nvCxnSpPr>
            <p:cNvPr id="263" name="Straight Connector 262"/>
            <p:cNvCxnSpPr/>
            <p:nvPr/>
          </p:nvCxnSpPr>
          <p:spPr>
            <a:xfrm>
              <a:off x="9475342" y="7858135"/>
              <a:ext cx="2468880" cy="0"/>
            </a:xfrm>
            <a:prstGeom prst="line">
              <a:avLst/>
            </a:prstGeom>
            <a:ln w="25400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/>
            <p:nvPr/>
          </p:nvCxnSpPr>
          <p:spPr>
            <a:xfrm>
              <a:off x="9452257" y="8645535"/>
              <a:ext cx="2468880" cy="0"/>
            </a:xfrm>
            <a:prstGeom prst="line">
              <a:avLst/>
            </a:prstGeom>
            <a:ln w="25400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66" name="TextBox 265"/>
            <p:cNvSpPr txBox="1"/>
            <p:nvPr/>
          </p:nvSpPr>
          <p:spPr>
            <a:xfrm>
              <a:off x="8548497" y="7314092"/>
              <a:ext cx="866298" cy="5694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67" dirty="0"/>
                <a:t>C=3</a:t>
              </a:r>
            </a:p>
          </p:txBody>
        </p:sp>
        <p:sp>
          <p:nvSpPr>
            <p:cNvPr id="267" name="TextBox 266"/>
            <p:cNvSpPr txBox="1"/>
            <p:nvPr/>
          </p:nvSpPr>
          <p:spPr>
            <a:xfrm>
              <a:off x="8568093" y="8124414"/>
              <a:ext cx="866298" cy="5694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67" dirty="0"/>
                <a:t>C=4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4" name="Oval 273"/>
                <p:cNvSpPr/>
                <p:nvPr/>
              </p:nvSpPr>
              <p:spPr>
                <a:xfrm>
                  <a:off x="10970660" y="8084915"/>
                  <a:ext cx="457201" cy="457200"/>
                </a:xfrm>
                <a:prstGeom prst="ellipse">
                  <a:avLst/>
                </a:prstGeom>
                <a:noFill/>
                <a:ln w="254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 </m:t>
                        </m:r>
                        <m:sSub>
                          <m:sSubPr>
                            <m:ctrlP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6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74" name="Oval 27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70660" y="8084915"/>
                  <a:ext cx="457201" cy="457200"/>
                </a:xfrm>
                <a:prstGeom prst="ellipse">
                  <a:avLst/>
                </a:prstGeom>
                <a:blipFill>
                  <a:blip r:embed="rId5"/>
                  <a:stretch>
                    <a:fillRect l="-1818"/>
                  </a:stretch>
                </a:blipFill>
                <a:ln w="25400">
                  <a:solidFill>
                    <a:srgbClr val="FF000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/>
              <p:cNvSpPr txBox="1"/>
              <p:nvPr/>
            </p:nvSpPr>
            <p:spPr>
              <a:xfrm>
                <a:off x="8224751" y="3550528"/>
                <a:ext cx="3697282" cy="14714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67" i="1"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67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1867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1867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67" i="1"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67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1867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1867" dirty="0"/>
                  <a:t> are two successors of operator a. </a:t>
                </a:r>
              </a:p>
              <a:p>
                <a:pPr marL="304815" indent="-304815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67" i="1"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67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1867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1867" dirty="0"/>
                  <a:t>: execute immediately after a;</a:t>
                </a:r>
              </a:p>
              <a:p>
                <a:pPr marL="304815" indent="-304815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67" i="1"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67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1867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1867" dirty="0"/>
                  <a:t>: execute several cycles later.</a:t>
                </a:r>
              </a:p>
            </p:txBody>
          </p:sp>
        </mc:Choice>
        <mc:Fallback xmlns="">
          <p:sp>
            <p:nvSpPr>
              <p:cNvPr id="75" name="TextBox 7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4751" y="3550528"/>
                <a:ext cx="3697282" cy="1471428"/>
              </a:xfrm>
              <a:prstGeom prst="rect">
                <a:avLst/>
              </a:prstGeom>
              <a:blipFill>
                <a:blip r:embed="rId6"/>
                <a:stretch>
                  <a:fillRect l="-1483" b="-41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ight Arrow 17"/>
          <p:cNvSpPr/>
          <p:nvPr/>
        </p:nvSpPr>
        <p:spPr>
          <a:xfrm>
            <a:off x="8305084" y="5147996"/>
            <a:ext cx="266254" cy="164650"/>
          </a:xfrm>
          <a:prstGeom prst="rightArrow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/>
              <p:cNvSpPr txBox="1"/>
              <p:nvPr/>
            </p:nvSpPr>
            <p:spPr>
              <a:xfrm>
                <a:off x="8574307" y="5002271"/>
                <a:ext cx="3460894" cy="7818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sz="1867" dirty="0">
                    <a:cs typeface="Times New Roman" panose="02020603050405020304" pitchFamily="18" charset="0"/>
                  </a:rPr>
                  <a:t>The distance constraints between a and</a:t>
                </a:r>
                <a14:m>
                  <m:oMath xmlns:m="http://schemas.openxmlformats.org/officeDocument/2006/math">
                    <m:r>
                      <a:rPr lang="en-US" sz="1867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sSub>
                      <m:sSubPr>
                        <m:ctrlPr>
                          <a:rPr lang="en-US" sz="1867" i="1"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67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1867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1867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67" i="1"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67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1867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1867" dirty="0"/>
                  <a:t> are different.</a:t>
                </a:r>
              </a:p>
            </p:txBody>
          </p:sp>
        </mc:Choice>
        <mc:Fallback xmlns="">
          <p:sp>
            <p:nvSpPr>
              <p:cNvPr id="76" name="TextBox 7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4307" y="5002271"/>
                <a:ext cx="3460894" cy="781881"/>
              </a:xfrm>
              <a:prstGeom prst="rect">
                <a:avLst/>
              </a:prstGeom>
              <a:blipFill>
                <a:blip r:embed="rId7"/>
                <a:stretch>
                  <a:fillRect l="-1587" r="-1587" b="-85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8572920" y="5778846"/>
                <a:ext cx="2179787" cy="6669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867" dirty="0"/>
                  <a:t>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67" dirty="0"/>
                  <a:t>,</a:t>
                </a:r>
                <a:r>
                  <a:rPr lang="en-US" sz="1600" dirty="0"/>
                  <a:t> 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sz="16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𝑐𝑠</m:t>
                        </m:r>
                      </m:sub>
                    </m:sSub>
                  </m:oMath>
                </a14:m>
                <a:r>
                  <a:rPr lang="en-US" sz="1867" dirty="0"/>
                  <a:t> = 1. </a:t>
                </a:r>
              </a:p>
              <a:p>
                <a:r>
                  <a:rPr lang="en-US" sz="1867" dirty="0"/>
                  <a:t>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67" dirty="0"/>
                  <a:t>, 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sz="16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𝑐𝑠</m:t>
                        </m:r>
                      </m:sub>
                    </m:sSub>
                  </m:oMath>
                </a14:m>
                <a:r>
                  <a:rPr lang="en-US" sz="1867" dirty="0"/>
                  <a:t> = 3.</a:t>
                </a:r>
                <a:endParaRPr lang="en-US" sz="1600" dirty="0"/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2920" y="5778846"/>
                <a:ext cx="2179787" cy="666977"/>
              </a:xfrm>
              <a:prstGeom prst="rect">
                <a:avLst/>
              </a:prstGeom>
              <a:blipFill>
                <a:blip r:embed="rId8"/>
                <a:stretch>
                  <a:fillRect l="-2514" t="-5505" b="-137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5602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1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" grpId="0"/>
      <p:bldP spid="154" grpId="0"/>
      <p:bldP spid="75" grpId="0"/>
      <p:bldP spid="18" grpId="0" animBg="1"/>
      <p:bldP spid="76" grpId="0"/>
      <p:bldP spid="2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3"/>
          <p:cNvSpPr>
            <a:spLocks noGrp="1"/>
          </p:cNvSpPr>
          <p:nvPr>
            <p:ph idx="1"/>
          </p:nvPr>
        </p:nvSpPr>
        <p:spPr>
          <a:xfrm>
            <a:off x="776344" y="1640454"/>
            <a:ext cx="8189856" cy="3905213"/>
          </a:xfrm>
        </p:spPr>
        <p:txBody>
          <a:bodyPr/>
          <a:lstStyle/>
          <a:p>
            <a:pPr>
              <a:lnSpc>
                <a:spcPts val="4500"/>
              </a:lnSpc>
            </a:pPr>
            <a:r>
              <a:rPr lang="en-US" altLang="zh-HK" dirty="0" smtClean="0">
                <a:latin typeface="Arial" panose="020B0604020202020204" pitchFamily="34" charset="0"/>
                <a:cs typeface="Arial" panose="020B0604020202020204" pitchFamily="34" charset="0"/>
              </a:rPr>
              <a:t>Background</a:t>
            </a:r>
          </a:p>
          <a:p>
            <a:pPr>
              <a:lnSpc>
                <a:spcPts val="4500"/>
              </a:lnSpc>
            </a:pPr>
            <a:r>
              <a:rPr lang="en-US" altLang="zh-HK" dirty="0" smtClean="0">
                <a:latin typeface="Arial" panose="020B0604020202020204" pitchFamily="34" charset="0"/>
                <a:cs typeface="Arial" panose="020B0604020202020204" pitchFamily="34" charset="0"/>
              </a:rPr>
              <a:t>Machine-Learning Based Methodology</a:t>
            </a:r>
          </a:p>
          <a:p>
            <a:pPr>
              <a:lnSpc>
                <a:spcPts val="4500"/>
              </a:lnSpc>
            </a:pPr>
            <a:r>
              <a:rPr lang="en-US" altLang="zh-HK" dirty="0" smtClean="0">
                <a:latin typeface="Arial" panose="020B0604020202020204" pitchFamily="34" charset="0"/>
                <a:cs typeface="Arial" panose="020B0604020202020204" pitchFamily="34" charset="0"/>
              </a:rPr>
              <a:t>Experimental Results</a:t>
            </a:r>
          </a:p>
          <a:p>
            <a:pPr>
              <a:lnSpc>
                <a:spcPts val="4500"/>
              </a:lnSpc>
            </a:pPr>
            <a:r>
              <a:rPr lang="en-US" altLang="zh-HK" dirty="0" smtClean="0">
                <a:latin typeface="Arial" panose="020B0604020202020204" pitchFamily="34" charset="0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612247" y="96819"/>
            <a:ext cx="787982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000" b="1" dirty="0">
                <a:solidFill>
                  <a:schemeClr val="bg1"/>
                </a:solidFill>
                <a:latin typeface="Arial" panose="020B0604020202020204" pitchFamily="34" charset="0"/>
                <a:ea typeface="華康儷粗黑(P)" panose="020B0700000000000000" pitchFamily="34" charset="-120"/>
                <a:cs typeface="Arial" panose="020B0604020202020204" pitchFamily="34" charset="0"/>
              </a:rPr>
              <a:t>Outline</a:t>
            </a:r>
            <a:endParaRPr lang="zh-TW" altLang="en-US" sz="4000" b="1" dirty="0">
              <a:solidFill>
                <a:schemeClr val="bg1"/>
              </a:solidFill>
              <a:latin typeface="Arial" panose="020B0604020202020204" pitchFamily="34" charset="0"/>
              <a:ea typeface="華康儷粗黑(P)" panose="020B0700000000000000" pitchFamily="34" charset="-120"/>
              <a:cs typeface="Arial" panose="020B0604020202020204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0745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612247" y="96819"/>
            <a:ext cx="7947553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000" b="1" dirty="0">
                <a:solidFill>
                  <a:schemeClr val="bg1"/>
                </a:solidFill>
                <a:latin typeface="Arial" panose="020B0604020202020204" pitchFamily="34" charset="0"/>
                <a:ea typeface="華康儷粗黑(P)" panose="020B0700000000000000" pitchFamily="34" charset="-120"/>
                <a:cs typeface="Arial" panose="020B0604020202020204" pitchFamily="34" charset="0"/>
              </a:rPr>
              <a:t>4. Model Training</a:t>
            </a:r>
            <a:endParaRPr lang="zh-TW" altLang="en-US" sz="4000" b="1" dirty="0">
              <a:solidFill>
                <a:schemeClr val="bg1"/>
              </a:solidFill>
              <a:latin typeface="Arial" panose="020B0604020202020204" pitchFamily="34" charset="0"/>
              <a:ea typeface="華康儷粗黑(P)" panose="020B0700000000000000" pitchFamily="34" charset="-12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95" t="17029" r="6837" b="9028"/>
          <a:stretch/>
        </p:blipFill>
        <p:spPr>
          <a:xfrm>
            <a:off x="6945752" y="2212437"/>
            <a:ext cx="4451926" cy="336833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804224" y="1560942"/>
            <a:ext cx="9661236" cy="4821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33" b="1" dirty="0">
                <a:solidFill>
                  <a:schemeClr val="accent5"/>
                </a:solidFill>
              </a:rPr>
              <a:t>Sample filtering</a:t>
            </a:r>
            <a:r>
              <a:rPr lang="en-US" sz="2533" dirty="0"/>
              <a:t>: filter outliers and improve the quality of the dataset.</a:t>
            </a:r>
          </a:p>
        </p:txBody>
      </p:sp>
      <p:sp>
        <p:nvSpPr>
          <p:cNvPr id="5" name="Rectangle 4"/>
          <p:cNvSpPr/>
          <p:nvPr/>
        </p:nvSpPr>
        <p:spPr>
          <a:xfrm>
            <a:off x="6945752" y="5876744"/>
            <a:ext cx="4932218" cy="6669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67" dirty="0"/>
              <a:t>Distribution of the vertical routing congestion metrics for </a:t>
            </a:r>
            <a:r>
              <a:rPr lang="en-US" sz="1867" i="1" dirty="0"/>
              <a:t>Face Detection </a:t>
            </a:r>
            <a:r>
              <a:rPr lang="en-US" sz="1867" dirty="0"/>
              <a:t>on FPGA.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25500" y="2396629"/>
            <a:ext cx="4862780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33" dirty="0"/>
              <a:t>Unroll a loop with a </a:t>
            </a:r>
            <a:r>
              <a:rPr lang="en-US" sz="2133" b="1" dirty="0"/>
              <a:t>large</a:t>
            </a:r>
            <a:r>
              <a:rPr lang="en-US" sz="2133" dirty="0"/>
              <a:t> unrolling factor.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44800" y="3218667"/>
            <a:ext cx="4729777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33" dirty="0"/>
              <a:t>Multiple </a:t>
            </a:r>
            <a:r>
              <a:rPr lang="en-US" sz="2133" b="1" dirty="0"/>
              <a:t>copies</a:t>
            </a:r>
            <a:r>
              <a:rPr lang="en-US" sz="2133" dirty="0"/>
              <a:t> of the same operation.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36862" y="4039628"/>
            <a:ext cx="5472894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33" dirty="0"/>
              <a:t>These copies can be placed to </a:t>
            </a:r>
            <a:r>
              <a:rPr lang="en-US" sz="2133" b="1" dirty="0"/>
              <a:t>distant</a:t>
            </a:r>
            <a:r>
              <a:rPr lang="en-US" sz="2133" dirty="0"/>
              <a:t> locations.</a:t>
            </a:r>
          </a:p>
        </p:txBody>
      </p:sp>
      <p:sp>
        <p:nvSpPr>
          <p:cNvPr id="10" name="Down Arrow 9"/>
          <p:cNvSpPr/>
          <p:nvPr/>
        </p:nvSpPr>
        <p:spPr>
          <a:xfrm>
            <a:off x="2989375" y="2850362"/>
            <a:ext cx="206713" cy="274400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1" name="Down Arrow 10"/>
          <p:cNvSpPr/>
          <p:nvPr/>
        </p:nvSpPr>
        <p:spPr>
          <a:xfrm>
            <a:off x="2989376" y="3696334"/>
            <a:ext cx="206713" cy="274400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2" name="Down Arrow 11"/>
          <p:cNvSpPr/>
          <p:nvPr/>
        </p:nvSpPr>
        <p:spPr>
          <a:xfrm>
            <a:off x="2989378" y="4499460"/>
            <a:ext cx="206713" cy="274400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3" name="TextBox 12"/>
          <p:cNvSpPr txBox="1"/>
          <p:nvPr/>
        </p:nvSpPr>
        <p:spPr>
          <a:xfrm>
            <a:off x="860637" y="4812175"/>
            <a:ext cx="5369951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33" dirty="0"/>
              <a:t>Some are placed around the margin of FPGA.</a:t>
            </a:r>
          </a:p>
        </p:txBody>
      </p:sp>
      <p:sp>
        <p:nvSpPr>
          <p:cNvPr id="15" name="Down Arrow 14"/>
          <p:cNvSpPr/>
          <p:nvPr/>
        </p:nvSpPr>
        <p:spPr>
          <a:xfrm>
            <a:off x="2986876" y="5258481"/>
            <a:ext cx="206713" cy="274400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7" name="TextBox 16"/>
          <p:cNvSpPr txBox="1"/>
          <p:nvPr/>
        </p:nvSpPr>
        <p:spPr>
          <a:xfrm>
            <a:off x="868553" y="5587627"/>
            <a:ext cx="5369951" cy="7487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33" dirty="0"/>
              <a:t>Their congestion metrics deviate from most of the replicas (~3% outliers).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0099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6" grpId="0"/>
      <p:bldP spid="7" grpId="0"/>
      <p:bldP spid="9" grpId="0"/>
      <p:bldP spid="10" grpId="0" animBg="1"/>
      <p:bldP spid="11" grpId="0" animBg="1"/>
      <p:bldP spid="12" grpId="0" animBg="1"/>
      <p:bldP spid="13" grpId="0"/>
      <p:bldP spid="15" grpId="0" animBg="1"/>
      <p:bldP spid="1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612247" y="96819"/>
            <a:ext cx="7947553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000" b="1" dirty="0">
                <a:solidFill>
                  <a:schemeClr val="bg1"/>
                </a:solidFill>
                <a:latin typeface="Arial" panose="020B0604020202020204" pitchFamily="34" charset="0"/>
                <a:ea typeface="華康儷粗黑(P)" panose="020B0700000000000000" pitchFamily="34" charset="-120"/>
                <a:cs typeface="Arial" panose="020B0604020202020204" pitchFamily="34" charset="0"/>
              </a:rPr>
              <a:t>4. Model Training</a:t>
            </a:r>
            <a:endParaRPr lang="zh-TW" altLang="en-US" sz="4000" b="1" dirty="0">
              <a:solidFill>
                <a:schemeClr val="bg1"/>
              </a:solidFill>
              <a:latin typeface="Arial" panose="020B0604020202020204" pitchFamily="34" charset="0"/>
              <a:ea typeface="華康儷粗黑(P)" panose="020B0700000000000000" pitchFamily="34" charset="-120"/>
              <a:cs typeface="Arial" panose="020B060402020202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38908" y="1560943"/>
            <a:ext cx="11333349" cy="4821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33" b="1" dirty="0">
                <a:solidFill>
                  <a:schemeClr val="accent5"/>
                </a:solidFill>
              </a:rPr>
              <a:t>Machine learning models: </a:t>
            </a:r>
            <a:r>
              <a:rPr lang="en-US" sz="2533" dirty="0"/>
              <a:t>compare and select the best model for our problem.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54342" y="2172605"/>
            <a:ext cx="10388221" cy="4173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04815" indent="-304815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133" dirty="0"/>
              <a:t>Lasso linear model.</a:t>
            </a:r>
          </a:p>
          <a:p>
            <a:pPr marL="609630" lvl="1" indent="-304815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Linear relationships.</a:t>
            </a:r>
          </a:p>
          <a:p>
            <a:pPr marL="609630" lvl="1" indent="-304815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Tuning parameter: the constant </a:t>
            </a:r>
            <a:r>
              <a:rPr lang="el-GR" sz="2000" dirty="0">
                <a:latin typeface="Calibri" panose="020F0502020204030204" pitchFamily="34" charset="0"/>
                <a:cs typeface="Calibri" panose="020F0502020204030204" pitchFamily="34" charset="0"/>
              </a:rPr>
              <a:t>α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/>
              <a:t>that multiplies the L1-norm.</a:t>
            </a:r>
          </a:p>
          <a:p>
            <a:pPr lvl="1">
              <a:lnSpc>
                <a:spcPct val="130000"/>
              </a:lnSpc>
            </a:pPr>
            <a:endParaRPr lang="en-US" sz="1067" dirty="0"/>
          </a:p>
          <a:p>
            <a:pPr marL="304815" indent="-304815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133" dirty="0"/>
              <a:t>Artificial neural network (ANN).</a:t>
            </a:r>
          </a:p>
          <a:p>
            <a:pPr marL="609630" lvl="1" indent="-304815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Several hidden layers between the input and output layers.</a:t>
            </a:r>
          </a:p>
          <a:p>
            <a:pPr marL="609630" lvl="1" indent="-304815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Tuning parameter: a number of </a:t>
            </a:r>
            <a:r>
              <a:rPr lang="en-US" sz="2000" dirty="0" err="1"/>
              <a:t>hyperparameters</a:t>
            </a:r>
            <a:r>
              <a:rPr lang="en-US" sz="2000" dirty="0"/>
              <a:t>.</a:t>
            </a:r>
          </a:p>
          <a:p>
            <a:pPr lvl="1">
              <a:lnSpc>
                <a:spcPct val="130000"/>
              </a:lnSpc>
            </a:pPr>
            <a:endParaRPr lang="en-US" sz="933" dirty="0"/>
          </a:p>
          <a:p>
            <a:pPr marL="304815" indent="-304815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133" dirty="0"/>
              <a:t>Gradient boosted regression trees (GBRT)</a:t>
            </a:r>
          </a:p>
          <a:p>
            <a:pPr marL="609630" lvl="1" indent="-304815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Multiple weak prediction models are combined to form a powerful regression ensemble.</a:t>
            </a:r>
          </a:p>
          <a:p>
            <a:pPr marL="609630" lvl="1" indent="-304815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Tuning parameter: the number of estimators, the learning rate…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550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612247" y="96819"/>
            <a:ext cx="7947553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000" b="1" dirty="0">
                <a:solidFill>
                  <a:schemeClr val="bg1"/>
                </a:solidFill>
                <a:latin typeface="Arial" panose="020B0604020202020204" pitchFamily="34" charset="0"/>
                <a:ea typeface="華康儷粗黑(P)" panose="020B0700000000000000" pitchFamily="34" charset="-120"/>
                <a:cs typeface="Arial" panose="020B0604020202020204" pitchFamily="34" charset="0"/>
              </a:rPr>
              <a:t>5. Congestion Prediction</a:t>
            </a:r>
            <a:endParaRPr lang="zh-TW" altLang="en-US" sz="4000" b="1" dirty="0">
              <a:solidFill>
                <a:schemeClr val="bg1"/>
              </a:solidFill>
              <a:latin typeface="Arial" panose="020B0604020202020204" pitchFamily="34" charset="0"/>
              <a:ea typeface="華康儷粗黑(P)" panose="020B0700000000000000" pitchFamily="34" charset="-120"/>
              <a:cs typeface="Arial" panose="020B0604020202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604169" y="1980389"/>
            <a:ext cx="6526286" cy="1481771"/>
          </a:xfrm>
          <a:prstGeom prst="rect">
            <a:avLst/>
          </a:prstGeom>
          <a:solidFill>
            <a:schemeClr val="accent4">
              <a:alpha val="7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cxnSp>
        <p:nvCxnSpPr>
          <p:cNvPr id="31" name="Straight Connector 30"/>
          <p:cNvCxnSpPr/>
          <p:nvPr/>
        </p:nvCxnSpPr>
        <p:spPr>
          <a:xfrm>
            <a:off x="2700014" y="1896070"/>
            <a:ext cx="6457533" cy="463"/>
          </a:xfrm>
          <a:prstGeom prst="line">
            <a:avLst/>
          </a:prstGeom>
          <a:ln w="22225">
            <a:solidFill>
              <a:srgbClr val="C00000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endCxn id="33" idx="0"/>
          </p:cNvCxnSpPr>
          <p:nvPr/>
        </p:nvCxnSpPr>
        <p:spPr>
          <a:xfrm>
            <a:off x="7391673" y="1740807"/>
            <a:ext cx="2609" cy="320069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Double Wave 32"/>
          <p:cNvSpPr/>
          <p:nvPr/>
        </p:nvSpPr>
        <p:spPr>
          <a:xfrm>
            <a:off x="6987823" y="2030483"/>
            <a:ext cx="812917" cy="486295"/>
          </a:xfrm>
          <a:prstGeom prst="doubleWave">
            <a:avLst/>
          </a:prstGeom>
          <a:solidFill>
            <a:srgbClr val="FF3399">
              <a:alpha val="28000"/>
            </a:srgbClr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33" dirty="0">
                <a:solidFill>
                  <a:schemeClr val="tx1"/>
                </a:solidFill>
              </a:rPr>
              <a:t>Models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34" name="Straight Arrow Connector 33"/>
          <p:cNvCxnSpPr>
            <a:stCxn id="33" idx="2"/>
            <a:endCxn id="35" idx="0"/>
          </p:cNvCxnSpPr>
          <p:nvPr/>
        </p:nvCxnSpPr>
        <p:spPr>
          <a:xfrm>
            <a:off x="7394282" y="2486385"/>
            <a:ext cx="5663" cy="231277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Oval 34"/>
          <p:cNvSpPr/>
          <p:nvPr/>
        </p:nvSpPr>
        <p:spPr>
          <a:xfrm>
            <a:off x="6971827" y="2717662"/>
            <a:ext cx="856235" cy="472196"/>
          </a:xfrm>
          <a:prstGeom prst="ellipse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33" dirty="0">
              <a:solidFill>
                <a:schemeClr val="tx1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855727" y="2784472"/>
            <a:ext cx="1064521" cy="4205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333" dirty="0">
                <a:cs typeface="Arial" panose="020B0604020202020204" pitchFamily="34" charset="0"/>
              </a:rPr>
              <a:t>Congested</a:t>
            </a:r>
          </a:p>
          <a:p>
            <a:pPr algn="ctr">
              <a:lnSpc>
                <a:spcPct val="80000"/>
              </a:lnSpc>
            </a:pPr>
            <a:r>
              <a:rPr lang="en-US" sz="1333" dirty="0">
                <a:cs typeface="Arial" panose="020B0604020202020204" pitchFamily="34" charset="0"/>
              </a:rPr>
              <a:t>Region</a:t>
            </a:r>
            <a:endParaRPr lang="en-US" sz="1200" dirty="0">
              <a:cs typeface="Arial" panose="020B0604020202020204" pitchFamily="34" charset="0"/>
            </a:endParaRPr>
          </a:p>
        </p:txBody>
      </p:sp>
      <p:cxnSp>
        <p:nvCxnSpPr>
          <p:cNvPr id="37" name="Straight Arrow Connector 36"/>
          <p:cNvCxnSpPr>
            <a:stCxn id="35" idx="2"/>
            <a:endCxn id="39" idx="3"/>
          </p:cNvCxnSpPr>
          <p:nvPr/>
        </p:nvCxnSpPr>
        <p:spPr>
          <a:xfrm flipH="1">
            <a:off x="6545398" y="2953760"/>
            <a:ext cx="426429" cy="31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Rectangle 37"/>
          <p:cNvSpPr/>
          <p:nvPr/>
        </p:nvSpPr>
        <p:spPr>
          <a:xfrm>
            <a:off x="3764359" y="2109393"/>
            <a:ext cx="2011680" cy="332536"/>
          </a:xfrm>
          <a:prstGeom prst="rect">
            <a:avLst/>
          </a:prstGeom>
          <a:solidFill>
            <a:schemeClr val="accent4">
              <a:alpha val="50000"/>
            </a:schemeClr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33" dirty="0">
                <a:solidFill>
                  <a:schemeClr val="tx1"/>
                </a:solidFill>
              </a:rPr>
              <a:t>High Level Synthesis Flow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39" name="Rounded Rectangle 38"/>
          <p:cNvSpPr/>
          <p:nvPr/>
        </p:nvSpPr>
        <p:spPr>
          <a:xfrm>
            <a:off x="5653759" y="2691972"/>
            <a:ext cx="891639" cy="523637"/>
          </a:xfrm>
          <a:prstGeom prst="roundRect">
            <a:avLst/>
          </a:prstGeom>
          <a:solidFill>
            <a:schemeClr val="bg1">
              <a:lumMod val="85000"/>
              <a:alpha val="60000"/>
            </a:schemeClr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67" dirty="0">
              <a:solidFill>
                <a:schemeClr val="tx1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4344765" y="2772215"/>
            <a:ext cx="867590" cy="4205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333" dirty="0">
                <a:cs typeface="Arial" panose="020B0604020202020204" pitchFamily="34" charset="0"/>
              </a:rPr>
              <a:t>Modified Design</a:t>
            </a:r>
          </a:p>
        </p:txBody>
      </p:sp>
      <p:sp>
        <p:nvSpPr>
          <p:cNvPr id="41" name="Oval 40"/>
          <p:cNvSpPr/>
          <p:nvPr/>
        </p:nvSpPr>
        <p:spPr>
          <a:xfrm>
            <a:off x="4345979" y="2727413"/>
            <a:ext cx="846365" cy="455819"/>
          </a:xfrm>
          <a:prstGeom prst="ellipse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33" dirty="0">
              <a:solidFill>
                <a:schemeClr val="tx1"/>
              </a:solidFill>
            </a:endParaRPr>
          </a:p>
        </p:txBody>
      </p:sp>
      <p:sp>
        <p:nvSpPr>
          <p:cNvPr id="42" name="Oval 41"/>
          <p:cNvSpPr/>
          <p:nvPr/>
        </p:nvSpPr>
        <p:spPr>
          <a:xfrm>
            <a:off x="6016692" y="2090197"/>
            <a:ext cx="711409" cy="381384"/>
          </a:xfrm>
          <a:prstGeom prst="ellipse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33" dirty="0">
              <a:solidFill>
                <a:schemeClr val="tx1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5939682" y="2162552"/>
            <a:ext cx="867590" cy="256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333" dirty="0">
                <a:cs typeface="Arial" panose="020B0604020202020204" pitchFamily="34" charset="0"/>
              </a:rPr>
              <a:t>Features</a:t>
            </a:r>
            <a:endParaRPr lang="en-US" sz="933" dirty="0">
              <a:cs typeface="Arial" panose="020B0604020202020204" pitchFamily="34" charset="0"/>
            </a:endParaRPr>
          </a:p>
        </p:txBody>
      </p:sp>
      <p:cxnSp>
        <p:nvCxnSpPr>
          <p:cNvPr id="44" name="Straight Arrow Connector 43"/>
          <p:cNvCxnSpPr>
            <a:stCxn id="41" idx="0"/>
            <a:endCxn id="38" idx="2"/>
          </p:cNvCxnSpPr>
          <p:nvPr/>
        </p:nvCxnSpPr>
        <p:spPr>
          <a:xfrm flipV="1">
            <a:off x="4769162" y="2441929"/>
            <a:ext cx="1037" cy="285484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39" idx="1"/>
            <a:endCxn id="41" idx="6"/>
          </p:cNvCxnSpPr>
          <p:nvPr/>
        </p:nvCxnSpPr>
        <p:spPr>
          <a:xfrm flipH="1">
            <a:off x="5192344" y="2953791"/>
            <a:ext cx="461415" cy="1532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5610194" y="2714711"/>
            <a:ext cx="979901" cy="502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33" dirty="0"/>
              <a:t>Congestion Resolving</a:t>
            </a:r>
          </a:p>
        </p:txBody>
      </p:sp>
      <p:cxnSp>
        <p:nvCxnSpPr>
          <p:cNvPr id="47" name="Straight Arrow Connector 46"/>
          <p:cNvCxnSpPr>
            <a:stCxn id="38" idx="3"/>
            <a:endCxn id="42" idx="2"/>
          </p:cNvCxnSpPr>
          <p:nvPr/>
        </p:nvCxnSpPr>
        <p:spPr>
          <a:xfrm>
            <a:off x="5776039" y="2275661"/>
            <a:ext cx="240653" cy="5228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42" idx="6"/>
            <a:endCxn id="33" idx="1"/>
          </p:cNvCxnSpPr>
          <p:nvPr/>
        </p:nvCxnSpPr>
        <p:spPr>
          <a:xfrm flipV="1">
            <a:off x="6728101" y="2273631"/>
            <a:ext cx="259722" cy="7258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Cloud 48"/>
          <p:cNvSpPr/>
          <p:nvPr/>
        </p:nvSpPr>
        <p:spPr>
          <a:xfrm>
            <a:off x="2783547" y="2073953"/>
            <a:ext cx="739179" cy="426581"/>
          </a:xfrm>
          <a:prstGeom prst="cloud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50" name="TextBox 49"/>
          <p:cNvSpPr txBox="1"/>
          <p:nvPr/>
        </p:nvSpPr>
        <p:spPr>
          <a:xfrm>
            <a:off x="2731007" y="2161263"/>
            <a:ext cx="853837" cy="256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333" dirty="0">
                <a:cs typeface="Arial" panose="020B0604020202020204" pitchFamily="34" charset="0"/>
              </a:rPr>
              <a:t>Design</a:t>
            </a:r>
            <a:endParaRPr lang="en-US" sz="933" dirty="0">
              <a:cs typeface="Arial" panose="020B0604020202020204" pitchFamily="34" charset="0"/>
            </a:endParaRPr>
          </a:p>
        </p:txBody>
      </p:sp>
      <p:sp>
        <p:nvSpPr>
          <p:cNvPr id="51" name="Cloud 50"/>
          <p:cNvSpPr/>
          <p:nvPr/>
        </p:nvSpPr>
        <p:spPr>
          <a:xfrm>
            <a:off x="8166931" y="2690367"/>
            <a:ext cx="900088" cy="517085"/>
          </a:xfrm>
          <a:prstGeom prst="cloud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cxnSp>
        <p:nvCxnSpPr>
          <p:cNvPr id="53" name="Straight Arrow Connector 52"/>
          <p:cNvCxnSpPr>
            <a:stCxn id="49" idx="0"/>
            <a:endCxn id="38" idx="1"/>
          </p:cNvCxnSpPr>
          <p:nvPr/>
        </p:nvCxnSpPr>
        <p:spPr>
          <a:xfrm flipV="1">
            <a:off x="3522110" y="2275661"/>
            <a:ext cx="242249" cy="11583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35" idx="6"/>
            <a:endCxn id="51" idx="2"/>
          </p:cNvCxnSpPr>
          <p:nvPr/>
        </p:nvCxnSpPr>
        <p:spPr>
          <a:xfrm flipV="1">
            <a:off x="7828062" y="2948910"/>
            <a:ext cx="341661" cy="485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2731007" y="2722916"/>
            <a:ext cx="1191816" cy="5438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67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Congestion</a:t>
            </a:r>
          </a:p>
          <a:p>
            <a:r>
              <a:rPr lang="en-US" sz="1467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Prediction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6800391" y="1399977"/>
            <a:ext cx="1346083" cy="318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67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Model training</a:t>
            </a:r>
          </a:p>
        </p:txBody>
      </p:sp>
      <p:sp>
        <p:nvSpPr>
          <p:cNvPr id="58" name="Rectangle 57"/>
          <p:cNvSpPr/>
          <p:nvPr/>
        </p:nvSpPr>
        <p:spPr>
          <a:xfrm>
            <a:off x="8145542" y="2767405"/>
            <a:ext cx="978135" cy="4205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333" dirty="0">
                <a:cs typeface="Arial" panose="020B0604020202020204" pitchFamily="34" charset="0"/>
              </a:rPr>
              <a:t>Optimized Design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1022408" y="3974884"/>
            <a:ext cx="10999912" cy="21727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04815" indent="-304815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133" dirty="0"/>
              <a:t>Based on the trained model, the congested regions can be detected in the C/C++ source code.</a:t>
            </a:r>
          </a:p>
          <a:p>
            <a:pPr marL="304815" indent="-304815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133" dirty="0"/>
              <a:t>Analyze the reasons of the routing congestion and find solutions.</a:t>
            </a:r>
          </a:p>
          <a:p>
            <a:pPr marL="609630" lvl="1" indent="-304815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Modify source code.</a:t>
            </a:r>
          </a:p>
          <a:p>
            <a:pPr marL="609630" lvl="1" indent="-304815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Change synthesis directives.</a:t>
            </a:r>
          </a:p>
          <a:p>
            <a:pPr marL="304815" indent="-304815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133" dirty="0"/>
              <a:t>Recursively mitigate congestion and optimize the target application.</a:t>
            </a:r>
          </a:p>
        </p:txBody>
      </p:sp>
      <p:sp>
        <p:nvSpPr>
          <p:cNvPr id="60" name="Right Arrow 59"/>
          <p:cNvSpPr/>
          <p:nvPr/>
        </p:nvSpPr>
        <p:spPr>
          <a:xfrm>
            <a:off x="4943017" y="5139271"/>
            <a:ext cx="331110" cy="203200"/>
          </a:xfrm>
          <a:prstGeom prst="rightArrow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61" name="TextBox 60"/>
          <p:cNvSpPr txBox="1"/>
          <p:nvPr/>
        </p:nvSpPr>
        <p:spPr>
          <a:xfrm>
            <a:off x="5331106" y="5033281"/>
            <a:ext cx="1452893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33" b="1" i="1" dirty="0"/>
              <a:t>Case Study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0728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/>
      <p:bldP spid="6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3"/>
          <p:cNvSpPr>
            <a:spLocks noGrp="1"/>
          </p:cNvSpPr>
          <p:nvPr>
            <p:ph idx="1"/>
          </p:nvPr>
        </p:nvSpPr>
        <p:spPr>
          <a:xfrm>
            <a:off x="776344" y="1640454"/>
            <a:ext cx="8189856" cy="3905213"/>
          </a:xfrm>
        </p:spPr>
        <p:txBody>
          <a:bodyPr/>
          <a:lstStyle/>
          <a:p>
            <a:pPr>
              <a:lnSpc>
                <a:spcPts val="4500"/>
              </a:lnSpc>
            </a:pPr>
            <a:r>
              <a:rPr lang="en-US" altLang="zh-HK" dirty="0" smtClean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Background</a:t>
            </a:r>
          </a:p>
          <a:p>
            <a:pPr>
              <a:lnSpc>
                <a:spcPts val="4500"/>
              </a:lnSpc>
            </a:pPr>
            <a:r>
              <a:rPr lang="en-US" altLang="zh-HK" dirty="0" smtClean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Machine-Learning Based Methodology</a:t>
            </a:r>
          </a:p>
          <a:p>
            <a:pPr>
              <a:lnSpc>
                <a:spcPts val="4500"/>
              </a:lnSpc>
            </a:pPr>
            <a:r>
              <a:rPr lang="en-US" altLang="zh-HK" dirty="0" smtClean="0">
                <a:latin typeface="Arial" panose="020B0604020202020204" pitchFamily="34" charset="0"/>
                <a:cs typeface="Arial" panose="020B0604020202020204" pitchFamily="34" charset="0"/>
              </a:rPr>
              <a:t>Experimental Results</a:t>
            </a:r>
          </a:p>
          <a:p>
            <a:pPr>
              <a:lnSpc>
                <a:spcPts val="4500"/>
              </a:lnSpc>
            </a:pPr>
            <a:r>
              <a:rPr lang="en-US" altLang="zh-HK" dirty="0" smtClean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612247" y="96819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000" b="1" dirty="0">
                <a:solidFill>
                  <a:schemeClr val="bg1"/>
                </a:solidFill>
                <a:latin typeface="Arial" panose="020B0604020202020204" pitchFamily="34" charset="0"/>
                <a:ea typeface="華康儷粗黑(P)" panose="020B0700000000000000" pitchFamily="34" charset="-120"/>
                <a:cs typeface="Arial" panose="020B0604020202020204" pitchFamily="34" charset="0"/>
              </a:rPr>
              <a:t>Outline</a:t>
            </a:r>
            <a:endParaRPr lang="zh-TW" altLang="en-US" sz="4000" b="1" dirty="0">
              <a:solidFill>
                <a:schemeClr val="bg1"/>
              </a:solidFill>
              <a:latin typeface="Arial" panose="020B0604020202020204" pitchFamily="34" charset="0"/>
              <a:ea typeface="華康儷粗黑(P)" panose="020B0700000000000000" pitchFamily="34" charset="-120"/>
              <a:cs typeface="Arial" panose="020B0604020202020204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4488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077411" y="1553044"/>
            <a:ext cx="9895390" cy="2868487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133" dirty="0"/>
              <a:t>Benchmark suite: Rosetta.</a:t>
            </a:r>
          </a:p>
          <a:p>
            <a:pPr marL="0" indent="0">
              <a:buNone/>
            </a:pPr>
            <a:r>
              <a:rPr lang="en-US" sz="2133" dirty="0"/>
              <a:t>Device: Xilinx FPGA xc7z020clg484.</a:t>
            </a:r>
          </a:p>
          <a:p>
            <a:pPr marL="0" indent="0">
              <a:buNone/>
            </a:pPr>
            <a:r>
              <a:rPr lang="en-US" sz="2133" dirty="0"/>
              <a:t>Our dataset contains 8111 samples.</a:t>
            </a:r>
          </a:p>
          <a:p>
            <a:r>
              <a:rPr lang="en-US" sz="2000" dirty="0"/>
              <a:t>302 features in seven categories.</a:t>
            </a:r>
          </a:p>
          <a:p>
            <a:r>
              <a:rPr lang="en-US" sz="2000" dirty="0"/>
              <a:t>3 labels: vertical congestion metric, horizontal congestion metric and their average.</a:t>
            </a:r>
          </a:p>
          <a:p>
            <a:pPr marL="0" indent="0">
              <a:buNone/>
            </a:pPr>
            <a:r>
              <a:rPr lang="en-US" sz="2133" dirty="0"/>
              <a:t>Tools: </a:t>
            </a:r>
            <a:r>
              <a:rPr lang="en-US" sz="2133" dirty="0" err="1"/>
              <a:t>Vivado</a:t>
            </a:r>
            <a:r>
              <a:rPr lang="en-US" sz="2133" dirty="0"/>
              <a:t> design suite 2018.1, </a:t>
            </a:r>
            <a:r>
              <a:rPr lang="en-US" sz="2133" dirty="0" err="1"/>
              <a:t>Scikit</a:t>
            </a:r>
            <a:r>
              <a:rPr lang="en-US" sz="2133" dirty="0"/>
              <a:t>-learn machine learning library.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2133" dirty="0"/>
              <a:t>The property of the benchmarks are shown in:</a:t>
            </a: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612247" y="96819"/>
            <a:ext cx="7947553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000" b="1" dirty="0">
                <a:solidFill>
                  <a:schemeClr val="bg1"/>
                </a:solidFill>
                <a:latin typeface="Arial" panose="020B0604020202020204" pitchFamily="34" charset="0"/>
                <a:ea typeface="華康儷粗黑(P)" panose="020B0700000000000000" pitchFamily="34" charset="-120"/>
                <a:cs typeface="Arial" panose="020B0604020202020204" pitchFamily="34" charset="0"/>
              </a:rPr>
              <a:t>Experiments</a:t>
            </a:r>
            <a:endParaRPr lang="zh-TW" altLang="en-US" sz="4000" b="1" dirty="0">
              <a:solidFill>
                <a:schemeClr val="bg1"/>
              </a:solidFill>
              <a:latin typeface="Arial" panose="020B0604020202020204" pitchFamily="34" charset="0"/>
              <a:ea typeface="華康儷粗黑(P)" panose="020B0700000000000000" pitchFamily="34" charset="-120"/>
              <a:cs typeface="Arial" panose="020B0604020202020204" pitchFamily="34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8791461"/>
              </p:ext>
            </p:extLst>
          </p:nvPr>
        </p:nvGraphicFramePr>
        <p:xfrm>
          <a:off x="1108276" y="4531595"/>
          <a:ext cx="9787360" cy="1579838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631227">
                  <a:extLst>
                    <a:ext uri="{9D8B030D-6E8A-4147-A177-3AD203B41FA5}">
                      <a16:colId xmlns:a16="http://schemas.microsoft.com/office/drawing/2014/main" xmlns="" val="201092925"/>
                    </a:ext>
                  </a:extLst>
                </a:gridCol>
                <a:gridCol w="1442816">
                  <a:extLst>
                    <a:ext uri="{9D8B030D-6E8A-4147-A177-3AD203B41FA5}">
                      <a16:colId xmlns:a16="http://schemas.microsoft.com/office/drawing/2014/main" xmlns="" val="1195046851"/>
                    </a:ext>
                  </a:extLst>
                </a:gridCol>
                <a:gridCol w="1512425">
                  <a:extLst>
                    <a:ext uri="{9D8B030D-6E8A-4147-A177-3AD203B41FA5}">
                      <a16:colId xmlns:a16="http://schemas.microsoft.com/office/drawing/2014/main" xmlns="" val="1825955640"/>
                    </a:ext>
                  </a:extLst>
                </a:gridCol>
                <a:gridCol w="1713053">
                  <a:extLst>
                    <a:ext uri="{9D8B030D-6E8A-4147-A177-3AD203B41FA5}">
                      <a16:colId xmlns:a16="http://schemas.microsoft.com/office/drawing/2014/main" xmlns="" val="2604406971"/>
                    </a:ext>
                  </a:extLst>
                </a:gridCol>
                <a:gridCol w="1743919">
                  <a:extLst>
                    <a:ext uri="{9D8B030D-6E8A-4147-A177-3AD203B41FA5}">
                      <a16:colId xmlns:a16="http://schemas.microsoft.com/office/drawing/2014/main" xmlns="" val="2559577588"/>
                    </a:ext>
                  </a:extLst>
                </a:gridCol>
                <a:gridCol w="1743920">
                  <a:extLst>
                    <a:ext uri="{9D8B030D-6E8A-4147-A177-3AD203B41FA5}">
                      <a16:colId xmlns:a16="http://schemas.microsoft.com/office/drawing/2014/main" xmlns="" val="3908799846"/>
                    </a:ext>
                  </a:extLst>
                </a:gridCol>
              </a:tblGrid>
              <a:tr h="59616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Congestion Metrics</a:t>
                      </a:r>
                      <a:endParaRPr lang="en-US" sz="1600" dirty="0"/>
                    </a:p>
                  </a:txBody>
                  <a:tcPr marL="60960" marR="60960" marT="30480" marB="304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WNS</a:t>
                      </a:r>
                    </a:p>
                    <a:p>
                      <a:pPr algn="ctr"/>
                      <a:r>
                        <a:rPr lang="en-US" sz="1600" dirty="0" smtClean="0"/>
                        <a:t>(ns)</a:t>
                      </a:r>
                      <a:endParaRPr lang="en-US" sz="1600" dirty="0"/>
                    </a:p>
                  </a:txBody>
                  <a:tcPr marL="60960" marR="60960" marT="30480" marB="304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Frequency</a:t>
                      </a:r>
                    </a:p>
                    <a:p>
                      <a:pPr algn="ctr"/>
                      <a:r>
                        <a:rPr lang="en-US" sz="1600" dirty="0" smtClean="0"/>
                        <a:t>(MHz)</a:t>
                      </a:r>
                      <a:endParaRPr lang="en-US" sz="1600" dirty="0"/>
                    </a:p>
                  </a:txBody>
                  <a:tcPr marL="60960" marR="60960" marT="30480" marB="304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Vertical</a:t>
                      </a:r>
                      <a:r>
                        <a:rPr lang="en-US" sz="1600" baseline="0" dirty="0" smtClean="0"/>
                        <a:t> Congestion (%)</a:t>
                      </a:r>
                      <a:endParaRPr lang="en-US" sz="1600" dirty="0"/>
                    </a:p>
                  </a:txBody>
                  <a:tcPr marL="60960" marR="60960" marT="30480" marB="304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Horizontal Congestion</a:t>
                      </a:r>
                      <a:r>
                        <a:rPr lang="en-US" sz="1600" baseline="0" dirty="0" smtClean="0"/>
                        <a:t> (%)</a:t>
                      </a:r>
                      <a:endParaRPr lang="en-US" sz="1600" dirty="0"/>
                    </a:p>
                  </a:txBody>
                  <a:tcPr marL="60960" marR="60960" marT="30480" marB="304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Avg. (V, H) Congestion</a:t>
                      </a:r>
                      <a:r>
                        <a:rPr lang="en-US" sz="1600" baseline="0" dirty="0" smtClean="0"/>
                        <a:t> (%)</a:t>
                      </a:r>
                      <a:endParaRPr lang="en-US" sz="1600" dirty="0"/>
                    </a:p>
                  </a:txBody>
                  <a:tcPr marL="60960" marR="60960" marT="30480" marB="304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4212124361"/>
                  </a:ext>
                </a:extLst>
              </a:tr>
              <a:tr h="327891">
                <a:tc>
                  <a:txBody>
                    <a:bodyPr/>
                    <a:lstStyle/>
                    <a:p>
                      <a:pPr algn="ctr"/>
                      <a:r>
                        <a:rPr lang="en-US" sz="1700" dirty="0" smtClean="0"/>
                        <a:t>Max </a:t>
                      </a:r>
                    </a:p>
                  </a:txBody>
                  <a:tcPr marL="60960" marR="60960" marT="30480" marB="304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-3.253</a:t>
                      </a:r>
                      <a:endParaRPr lang="en-US" sz="1600" dirty="0"/>
                    </a:p>
                  </a:txBody>
                  <a:tcPr marL="60960" marR="60960" marT="30480" marB="304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75.5</a:t>
                      </a:r>
                      <a:endParaRPr lang="en-US" sz="1600" dirty="0"/>
                    </a:p>
                  </a:txBody>
                  <a:tcPr marL="60960" marR="60960" marT="30480" marB="304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133.33</a:t>
                      </a:r>
                      <a:endParaRPr lang="en-US" sz="1600" dirty="0"/>
                    </a:p>
                  </a:txBody>
                  <a:tcPr marL="60960" marR="60960" marT="30480" marB="304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178.96</a:t>
                      </a:r>
                      <a:endParaRPr lang="en-US" sz="1600" dirty="0"/>
                    </a:p>
                  </a:txBody>
                  <a:tcPr marL="60960" marR="60960" marT="30480" marB="304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144.87</a:t>
                      </a:r>
                      <a:endParaRPr lang="en-US" sz="1600" dirty="0"/>
                    </a:p>
                  </a:txBody>
                  <a:tcPr marL="60960" marR="60960" marT="30480" marB="304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816234964"/>
                  </a:ext>
                </a:extLst>
              </a:tr>
              <a:tr h="327891">
                <a:tc>
                  <a:txBody>
                    <a:bodyPr/>
                    <a:lstStyle/>
                    <a:p>
                      <a:pPr algn="ctr"/>
                      <a:r>
                        <a:rPr lang="en-US" sz="1700" dirty="0" smtClean="0"/>
                        <a:t>Min</a:t>
                      </a:r>
                    </a:p>
                  </a:txBody>
                  <a:tcPr marL="60960" marR="60960" marT="30480" marB="304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-13.643</a:t>
                      </a:r>
                      <a:endParaRPr lang="en-US" sz="1600" dirty="0"/>
                    </a:p>
                  </a:txBody>
                  <a:tcPr marL="60960" marR="60960" marT="30480" marB="304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42.3</a:t>
                      </a:r>
                      <a:endParaRPr lang="en-US" sz="1600" dirty="0"/>
                    </a:p>
                  </a:txBody>
                  <a:tcPr marL="60960" marR="60960" marT="30480" marB="304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5.06</a:t>
                      </a:r>
                      <a:endParaRPr lang="en-US" sz="1600" dirty="0"/>
                    </a:p>
                  </a:txBody>
                  <a:tcPr marL="60960" marR="60960" marT="30480" marB="304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8.90</a:t>
                      </a:r>
                      <a:endParaRPr lang="en-US" sz="1600" dirty="0"/>
                    </a:p>
                  </a:txBody>
                  <a:tcPr marL="60960" marR="60960" marT="30480" marB="304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6.73</a:t>
                      </a:r>
                      <a:endParaRPr lang="en-US" sz="1600" dirty="0"/>
                    </a:p>
                  </a:txBody>
                  <a:tcPr marL="60960" marR="60960" marT="30480" marB="304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197448163"/>
                  </a:ext>
                </a:extLst>
              </a:tr>
              <a:tr h="327891">
                <a:tc>
                  <a:txBody>
                    <a:bodyPr/>
                    <a:lstStyle/>
                    <a:p>
                      <a:pPr algn="ctr"/>
                      <a:r>
                        <a:rPr lang="en-US" sz="1700" dirty="0" smtClean="0"/>
                        <a:t>Avg.</a:t>
                      </a:r>
                      <a:endParaRPr lang="en-US" sz="1700" dirty="0"/>
                    </a:p>
                  </a:txBody>
                  <a:tcPr marL="60960" marR="60960" marT="30480" marB="304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-8.386</a:t>
                      </a:r>
                      <a:endParaRPr lang="en-US" sz="1600" dirty="0"/>
                    </a:p>
                  </a:txBody>
                  <a:tcPr marL="60960" marR="60960" marT="30480" marB="304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54.4</a:t>
                      </a:r>
                      <a:endParaRPr lang="en-US" sz="1600" dirty="0"/>
                    </a:p>
                  </a:txBody>
                  <a:tcPr marL="60960" marR="60960" marT="30480" marB="304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60.58</a:t>
                      </a:r>
                      <a:endParaRPr lang="en-US" sz="1600" dirty="0"/>
                    </a:p>
                  </a:txBody>
                  <a:tcPr marL="60960" marR="60960" marT="30480" marB="304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72.47</a:t>
                      </a:r>
                      <a:endParaRPr lang="en-US" sz="1600" dirty="0"/>
                    </a:p>
                  </a:txBody>
                  <a:tcPr marL="60960" marR="60960" marT="30480" marB="304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64.89</a:t>
                      </a:r>
                      <a:endParaRPr lang="en-US" sz="1600" dirty="0"/>
                    </a:p>
                  </a:txBody>
                  <a:tcPr marL="60960" marR="60960" marT="30480" marB="304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485847964"/>
                  </a:ext>
                </a:extLst>
              </a:tr>
            </a:tbl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9214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612247" y="96819"/>
            <a:ext cx="7947553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000" b="1" dirty="0">
                <a:solidFill>
                  <a:schemeClr val="bg1"/>
                </a:solidFill>
                <a:latin typeface="Arial" panose="020B0604020202020204" pitchFamily="34" charset="0"/>
                <a:ea typeface="華康儷粗黑(P)" panose="020B0700000000000000" pitchFamily="34" charset="-120"/>
                <a:cs typeface="Arial" panose="020B0604020202020204" pitchFamily="34" charset="0"/>
              </a:rPr>
              <a:t>Estimation Accuracy</a:t>
            </a:r>
            <a:endParaRPr lang="zh-TW" altLang="en-US" sz="4000" b="1" dirty="0">
              <a:solidFill>
                <a:schemeClr val="bg1"/>
              </a:solidFill>
              <a:latin typeface="Arial" panose="020B0604020202020204" pitchFamily="34" charset="0"/>
              <a:ea typeface="華康儷粗黑(P)" panose="020B0700000000000000" pitchFamily="34" charset="-120"/>
              <a:cs typeface="Arial" panose="020B0604020202020204" pitchFamily="34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332845"/>
              </p:ext>
            </p:extLst>
          </p:nvPr>
        </p:nvGraphicFramePr>
        <p:xfrm>
          <a:off x="1743143" y="1575172"/>
          <a:ext cx="8482032" cy="2818547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060254">
                  <a:extLst>
                    <a:ext uri="{9D8B030D-6E8A-4147-A177-3AD203B41FA5}">
                      <a16:colId xmlns:a16="http://schemas.microsoft.com/office/drawing/2014/main" xmlns="" val="1339832376"/>
                    </a:ext>
                  </a:extLst>
                </a:gridCol>
                <a:gridCol w="1060254">
                  <a:extLst>
                    <a:ext uri="{9D8B030D-6E8A-4147-A177-3AD203B41FA5}">
                      <a16:colId xmlns:a16="http://schemas.microsoft.com/office/drawing/2014/main" xmlns="" val="1704923804"/>
                    </a:ext>
                  </a:extLst>
                </a:gridCol>
                <a:gridCol w="1060254">
                  <a:extLst>
                    <a:ext uri="{9D8B030D-6E8A-4147-A177-3AD203B41FA5}">
                      <a16:colId xmlns:a16="http://schemas.microsoft.com/office/drawing/2014/main" xmlns="" val="2564975930"/>
                    </a:ext>
                  </a:extLst>
                </a:gridCol>
                <a:gridCol w="1060254">
                  <a:extLst>
                    <a:ext uri="{9D8B030D-6E8A-4147-A177-3AD203B41FA5}">
                      <a16:colId xmlns:a16="http://schemas.microsoft.com/office/drawing/2014/main" xmlns="" val="2004083237"/>
                    </a:ext>
                  </a:extLst>
                </a:gridCol>
                <a:gridCol w="1060254">
                  <a:extLst>
                    <a:ext uri="{9D8B030D-6E8A-4147-A177-3AD203B41FA5}">
                      <a16:colId xmlns:a16="http://schemas.microsoft.com/office/drawing/2014/main" xmlns="" val="3959700326"/>
                    </a:ext>
                  </a:extLst>
                </a:gridCol>
                <a:gridCol w="1060254">
                  <a:extLst>
                    <a:ext uri="{9D8B030D-6E8A-4147-A177-3AD203B41FA5}">
                      <a16:colId xmlns:a16="http://schemas.microsoft.com/office/drawing/2014/main" xmlns="" val="2220736237"/>
                    </a:ext>
                  </a:extLst>
                </a:gridCol>
                <a:gridCol w="1060254">
                  <a:extLst>
                    <a:ext uri="{9D8B030D-6E8A-4147-A177-3AD203B41FA5}">
                      <a16:colId xmlns:a16="http://schemas.microsoft.com/office/drawing/2014/main" xmlns="" val="672326558"/>
                    </a:ext>
                  </a:extLst>
                </a:gridCol>
                <a:gridCol w="1060254">
                  <a:extLst>
                    <a:ext uri="{9D8B030D-6E8A-4147-A177-3AD203B41FA5}">
                      <a16:colId xmlns:a16="http://schemas.microsoft.com/office/drawing/2014/main" xmlns="" val="1142036253"/>
                    </a:ext>
                  </a:extLst>
                </a:gridCol>
              </a:tblGrid>
              <a:tr h="597398">
                <a:tc rowSpan="2" gridSpan="2">
                  <a:txBody>
                    <a:bodyPr/>
                    <a:lstStyle/>
                    <a:p>
                      <a:pPr algn="ctr"/>
                      <a:endParaRPr lang="en-US" sz="900" dirty="0" smtClean="0"/>
                    </a:p>
                    <a:p>
                      <a:pPr algn="ctr"/>
                      <a:r>
                        <a:rPr lang="en-US" sz="2000" dirty="0" smtClean="0"/>
                        <a:t>Regression </a:t>
                      </a:r>
                    </a:p>
                    <a:p>
                      <a:pPr algn="ctr"/>
                      <a:r>
                        <a:rPr lang="en-US" sz="2000" dirty="0" smtClean="0"/>
                        <a:t>Models</a:t>
                      </a:r>
                      <a:endParaRPr lang="en-US" sz="2000" dirty="0"/>
                    </a:p>
                  </a:txBody>
                  <a:tcPr marL="60960" marR="60960" marT="30480" marB="304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700" dirty="0" smtClean="0"/>
                        <a:t>Vertical</a:t>
                      </a:r>
                      <a:r>
                        <a:rPr lang="en-US" sz="1700" baseline="0" dirty="0" smtClean="0"/>
                        <a:t> </a:t>
                      </a:r>
                    </a:p>
                    <a:p>
                      <a:pPr algn="ctr"/>
                      <a:r>
                        <a:rPr lang="en-US" sz="1700" baseline="0" dirty="0" smtClean="0"/>
                        <a:t>Congestion (%)</a:t>
                      </a:r>
                      <a:endParaRPr lang="en-US" sz="1700" dirty="0"/>
                    </a:p>
                  </a:txBody>
                  <a:tcPr marL="60960" marR="60960" marT="30480" marB="304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700" dirty="0" smtClean="0"/>
                        <a:t>Horizontal  Congestion</a:t>
                      </a:r>
                      <a:r>
                        <a:rPr lang="en-US" sz="1700" baseline="0" dirty="0" smtClean="0"/>
                        <a:t> (%)</a:t>
                      </a:r>
                      <a:endParaRPr lang="en-US" sz="1700" dirty="0"/>
                    </a:p>
                  </a:txBody>
                  <a:tcPr marL="60960" marR="60960" marT="30480" marB="304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700" dirty="0" smtClean="0"/>
                        <a:t>Avg. (V,</a:t>
                      </a:r>
                      <a:r>
                        <a:rPr lang="en-US" sz="1700" baseline="0" dirty="0" smtClean="0"/>
                        <a:t> H</a:t>
                      </a:r>
                      <a:r>
                        <a:rPr lang="en-US" sz="1700" dirty="0" smtClean="0"/>
                        <a:t>)  Congestion (%)</a:t>
                      </a:r>
                      <a:endParaRPr lang="en-US" sz="1700" dirty="0"/>
                    </a:p>
                  </a:txBody>
                  <a:tcPr marL="60960" marR="60960" marT="30480" marB="304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226887092"/>
                  </a:ext>
                </a:extLst>
              </a:tr>
              <a:tr h="317307">
                <a:tc gridSpan="2"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MAE</a:t>
                      </a:r>
                      <a:endParaRPr lang="en-US" sz="1600" dirty="0"/>
                    </a:p>
                  </a:txBody>
                  <a:tcPr marL="60960" marR="60960" marT="30480" marB="304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 smtClean="0"/>
                        <a:t>MedAE</a:t>
                      </a:r>
                      <a:endParaRPr lang="en-US" sz="1600" dirty="0"/>
                    </a:p>
                  </a:txBody>
                  <a:tcPr marL="60960" marR="60960" marT="30480" marB="304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MAE</a:t>
                      </a:r>
                      <a:endParaRPr lang="en-US" sz="1600" dirty="0"/>
                    </a:p>
                  </a:txBody>
                  <a:tcPr marL="60960" marR="60960" marT="30480" marB="304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 smtClean="0"/>
                        <a:t>MedAE</a:t>
                      </a:r>
                      <a:endParaRPr lang="en-US" sz="1600" dirty="0"/>
                    </a:p>
                  </a:txBody>
                  <a:tcPr marL="60960" marR="60960" marT="30480" marB="304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MAE</a:t>
                      </a:r>
                      <a:endParaRPr lang="en-US" sz="1600" dirty="0"/>
                    </a:p>
                  </a:txBody>
                  <a:tcPr marL="60960" marR="60960" marT="30480" marB="304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 smtClean="0"/>
                        <a:t>MedAE</a:t>
                      </a:r>
                      <a:endParaRPr lang="en-US" sz="1600" dirty="0"/>
                    </a:p>
                  </a:txBody>
                  <a:tcPr marL="60960" marR="60960" marT="30480" marB="304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202554674"/>
                  </a:ext>
                </a:extLst>
              </a:tr>
              <a:tr h="317307">
                <a:tc rowSpan="3">
                  <a:txBody>
                    <a:bodyPr/>
                    <a:lstStyle/>
                    <a:p>
                      <a:pPr algn="ctr"/>
                      <a:endParaRPr lang="en-US" sz="1100" dirty="0" smtClean="0"/>
                    </a:p>
                    <a:p>
                      <a:pPr algn="ctr"/>
                      <a:r>
                        <a:rPr lang="en-US" sz="1700" dirty="0" smtClean="0"/>
                        <a:t>Not Filtering</a:t>
                      </a:r>
                      <a:endParaRPr lang="en-US" sz="1700" dirty="0"/>
                    </a:p>
                  </a:txBody>
                  <a:tcPr marL="60960" marR="60960" marT="30480" marB="304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Linear</a:t>
                      </a:r>
                      <a:endParaRPr lang="en-US" sz="1600" dirty="0"/>
                    </a:p>
                  </a:txBody>
                  <a:tcPr marL="60960" marR="60960" marT="30480" marB="304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13.90</a:t>
                      </a:r>
                      <a:endParaRPr lang="en-US" sz="1600" dirty="0"/>
                    </a:p>
                  </a:txBody>
                  <a:tcPr marL="60960" marR="60960" marT="30480" marB="304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10.88</a:t>
                      </a:r>
                      <a:endParaRPr lang="en-US" sz="1600" dirty="0"/>
                    </a:p>
                  </a:txBody>
                  <a:tcPr marL="60960" marR="60960" marT="30480" marB="304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18.02</a:t>
                      </a:r>
                      <a:endParaRPr lang="en-US" sz="1600" dirty="0"/>
                    </a:p>
                  </a:txBody>
                  <a:tcPr marL="60960" marR="60960" marT="30480" marB="304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12.62</a:t>
                      </a:r>
                      <a:endParaRPr lang="en-US" sz="1600" dirty="0"/>
                    </a:p>
                  </a:txBody>
                  <a:tcPr marL="60960" marR="60960" marT="30480" marB="304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13.73</a:t>
                      </a:r>
                      <a:endParaRPr lang="en-US" sz="1600" dirty="0"/>
                    </a:p>
                  </a:txBody>
                  <a:tcPr marL="60960" marR="60960" marT="30480" marB="304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9.94</a:t>
                      </a:r>
                      <a:endParaRPr lang="en-US" sz="1600" dirty="0"/>
                    </a:p>
                  </a:txBody>
                  <a:tcPr marL="60960" marR="60960" marT="30480" marB="304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8434505"/>
                  </a:ext>
                </a:extLst>
              </a:tr>
              <a:tr h="317307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ANN</a:t>
                      </a:r>
                      <a:endParaRPr lang="en-US" sz="1600" dirty="0"/>
                    </a:p>
                  </a:txBody>
                  <a:tcPr marL="60960" marR="60960" marT="30480" marB="304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12.19</a:t>
                      </a:r>
                      <a:endParaRPr lang="en-US" sz="1600" dirty="0"/>
                    </a:p>
                  </a:txBody>
                  <a:tcPr marL="60960" marR="60960" marT="30480" marB="304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7.91</a:t>
                      </a:r>
                      <a:endParaRPr lang="en-US" sz="1600" dirty="0"/>
                    </a:p>
                  </a:txBody>
                  <a:tcPr marL="60960" marR="60960" marT="30480" marB="304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17.68</a:t>
                      </a:r>
                      <a:endParaRPr lang="en-US" sz="1600" dirty="0"/>
                    </a:p>
                  </a:txBody>
                  <a:tcPr marL="60960" marR="60960" marT="30480" marB="304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12.62</a:t>
                      </a:r>
                      <a:endParaRPr lang="en-US" sz="1600" dirty="0"/>
                    </a:p>
                  </a:txBody>
                  <a:tcPr marL="60960" marR="60960" marT="30480" marB="304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12.27</a:t>
                      </a:r>
                    </a:p>
                  </a:txBody>
                  <a:tcPr marL="60960" marR="60960" marT="30480" marB="304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8.17</a:t>
                      </a:r>
                      <a:endParaRPr lang="en-US" sz="1600" dirty="0"/>
                    </a:p>
                  </a:txBody>
                  <a:tcPr marL="60960" marR="60960" marT="30480" marB="304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220510186"/>
                  </a:ext>
                </a:extLst>
              </a:tr>
              <a:tr h="317307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GBRT</a:t>
                      </a:r>
                      <a:endParaRPr lang="en-US" sz="1600" dirty="0"/>
                    </a:p>
                  </a:txBody>
                  <a:tcPr marL="60960" marR="60960" marT="30480" marB="304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10.55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60960" marR="60960" marT="30480" marB="304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7.37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60960" marR="60960" marT="30480" marB="304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15.71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60960" marR="60960" marT="30480" marB="304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10.89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60960" marR="60960" marT="30480" marB="304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10.57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60960" marR="60960" marT="30480" marB="304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6.78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60960" marR="60960" marT="30480" marB="304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4274250836"/>
                  </a:ext>
                </a:extLst>
              </a:tr>
              <a:tr h="317307">
                <a:tc rowSpan="3">
                  <a:txBody>
                    <a:bodyPr/>
                    <a:lstStyle/>
                    <a:p>
                      <a:pPr algn="ctr"/>
                      <a:endParaRPr lang="en-US" sz="1900" dirty="0" smtClean="0"/>
                    </a:p>
                    <a:p>
                      <a:pPr algn="ctr"/>
                      <a:r>
                        <a:rPr lang="en-US" sz="1700" dirty="0" smtClean="0"/>
                        <a:t>Filtering</a:t>
                      </a:r>
                      <a:endParaRPr lang="en-US" sz="1700" dirty="0"/>
                    </a:p>
                  </a:txBody>
                  <a:tcPr marL="60960" marR="60960" marT="30480" marB="304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Linear</a:t>
                      </a:r>
                      <a:endParaRPr lang="en-US" sz="1600" dirty="0"/>
                    </a:p>
                  </a:txBody>
                  <a:tcPr marL="60960" marR="60960" marT="30480" marB="304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12.41</a:t>
                      </a:r>
                      <a:endParaRPr lang="en-US" sz="1600" dirty="0"/>
                    </a:p>
                  </a:txBody>
                  <a:tcPr marL="60960" marR="60960" marT="30480" marB="304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9.20</a:t>
                      </a:r>
                      <a:endParaRPr lang="en-US" sz="1600" dirty="0"/>
                    </a:p>
                  </a:txBody>
                  <a:tcPr marL="60960" marR="60960" marT="30480" marB="304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17.48</a:t>
                      </a:r>
                      <a:endParaRPr lang="en-US" sz="1600" dirty="0"/>
                    </a:p>
                  </a:txBody>
                  <a:tcPr marL="60960" marR="60960" marT="30480" marB="304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12.16</a:t>
                      </a:r>
                      <a:endParaRPr lang="en-US" sz="1600" dirty="0"/>
                    </a:p>
                  </a:txBody>
                  <a:tcPr marL="60960" marR="60960" marT="30480" marB="304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12.76</a:t>
                      </a:r>
                      <a:endParaRPr lang="en-US" sz="1600" dirty="0"/>
                    </a:p>
                  </a:txBody>
                  <a:tcPr marL="60960" marR="60960" marT="30480" marB="304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9.50</a:t>
                      </a:r>
                      <a:endParaRPr lang="en-US" sz="1600" dirty="0"/>
                    </a:p>
                  </a:txBody>
                  <a:tcPr marL="60960" marR="60960" marT="30480" marB="304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870146239"/>
                  </a:ext>
                </a:extLst>
              </a:tr>
              <a:tr h="317307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ANN</a:t>
                      </a:r>
                      <a:endParaRPr lang="en-US" sz="1600" dirty="0"/>
                    </a:p>
                  </a:txBody>
                  <a:tcPr marL="60960" marR="60960" marT="30480" marB="304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10.23</a:t>
                      </a:r>
                      <a:endParaRPr lang="en-US" sz="1600" dirty="0"/>
                    </a:p>
                  </a:txBody>
                  <a:tcPr marL="60960" marR="60960" marT="30480" marB="304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7.43</a:t>
                      </a:r>
                      <a:endParaRPr lang="en-US" sz="1600" dirty="0"/>
                    </a:p>
                  </a:txBody>
                  <a:tcPr marL="60960" marR="60960" marT="30480" marB="304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16.61</a:t>
                      </a:r>
                      <a:endParaRPr lang="en-US" sz="1600" dirty="0"/>
                    </a:p>
                  </a:txBody>
                  <a:tcPr marL="60960" marR="60960" marT="30480" marB="304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11.78</a:t>
                      </a:r>
                      <a:endParaRPr lang="en-US" sz="1600" dirty="0"/>
                    </a:p>
                  </a:txBody>
                  <a:tcPr marL="60960" marR="60960" marT="30480" marB="304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11.67</a:t>
                      </a:r>
                      <a:endParaRPr lang="en-US" sz="1600" dirty="0"/>
                    </a:p>
                  </a:txBody>
                  <a:tcPr marL="60960" marR="60960" marT="30480" marB="304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7.83</a:t>
                      </a:r>
                      <a:endParaRPr lang="en-US" sz="1600" dirty="0"/>
                    </a:p>
                  </a:txBody>
                  <a:tcPr marL="60960" marR="60960" marT="30480" marB="304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191761070"/>
                  </a:ext>
                </a:extLst>
              </a:tr>
              <a:tr h="317307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GBRT</a:t>
                      </a:r>
                      <a:endParaRPr lang="en-US" sz="1600" dirty="0"/>
                    </a:p>
                  </a:txBody>
                  <a:tcPr marL="60960" marR="60960" marT="30480" marB="304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rgbClr val="C00000"/>
                          </a:solidFill>
                        </a:rPr>
                        <a:t>9.59</a:t>
                      </a:r>
                      <a:endParaRPr lang="en-US" sz="1600" dirty="0">
                        <a:solidFill>
                          <a:srgbClr val="C00000"/>
                        </a:solidFill>
                      </a:endParaRPr>
                    </a:p>
                  </a:txBody>
                  <a:tcPr marL="60960" marR="60960" marT="30480" marB="304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rgbClr val="C00000"/>
                          </a:solidFill>
                        </a:rPr>
                        <a:t>6.71</a:t>
                      </a:r>
                      <a:endParaRPr lang="en-US" sz="1600" dirty="0">
                        <a:solidFill>
                          <a:srgbClr val="C00000"/>
                        </a:solidFill>
                      </a:endParaRPr>
                    </a:p>
                  </a:txBody>
                  <a:tcPr marL="60960" marR="60960" marT="30480" marB="304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rgbClr val="C00000"/>
                          </a:solidFill>
                        </a:rPr>
                        <a:t>14.54</a:t>
                      </a:r>
                      <a:endParaRPr lang="en-US" sz="1600" dirty="0">
                        <a:solidFill>
                          <a:srgbClr val="C00000"/>
                        </a:solidFill>
                      </a:endParaRPr>
                    </a:p>
                  </a:txBody>
                  <a:tcPr marL="60960" marR="60960" marT="30480" marB="304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rgbClr val="C00000"/>
                          </a:solidFill>
                        </a:rPr>
                        <a:t>10.05</a:t>
                      </a:r>
                      <a:endParaRPr lang="en-US" sz="1600" dirty="0">
                        <a:solidFill>
                          <a:srgbClr val="C00000"/>
                        </a:solidFill>
                      </a:endParaRPr>
                    </a:p>
                  </a:txBody>
                  <a:tcPr marL="60960" marR="60960" marT="30480" marB="304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rgbClr val="C00000"/>
                          </a:solidFill>
                        </a:rPr>
                        <a:t>9.70</a:t>
                      </a:r>
                      <a:endParaRPr lang="en-US" sz="1600" dirty="0">
                        <a:solidFill>
                          <a:srgbClr val="C00000"/>
                        </a:solidFill>
                      </a:endParaRPr>
                    </a:p>
                  </a:txBody>
                  <a:tcPr marL="60960" marR="60960" marT="30480" marB="304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rgbClr val="C00000"/>
                          </a:solidFill>
                        </a:rPr>
                        <a:t>6.81</a:t>
                      </a:r>
                      <a:endParaRPr lang="en-US" sz="1600" dirty="0">
                        <a:solidFill>
                          <a:srgbClr val="C00000"/>
                        </a:solidFill>
                      </a:endParaRPr>
                    </a:p>
                  </a:txBody>
                  <a:tcPr marL="60960" marR="60960" marT="30480" marB="304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819456880"/>
                  </a:ext>
                </a:extLst>
              </a:tr>
            </a:tbl>
          </a:graphicData>
        </a:graphic>
      </p:graphicFrame>
      <p:sp>
        <p:nvSpPr>
          <p:cNvPr id="5" name="Content Placeholder 1"/>
          <p:cNvSpPr>
            <a:spLocks noGrp="1"/>
          </p:cNvSpPr>
          <p:nvPr>
            <p:ph idx="1"/>
          </p:nvPr>
        </p:nvSpPr>
        <p:spPr>
          <a:xfrm>
            <a:off x="1491479" y="4729074"/>
            <a:ext cx="9895390" cy="1678986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sz="2000" dirty="0"/>
              <a:t>10-fold cross validation and grid search.</a:t>
            </a:r>
          </a:p>
          <a:p>
            <a:pPr>
              <a:lnSpc>
                <a:spcPct val="100000"/>
              </a:lnSpc>
            </a:pPr>
            <a:r>
              <a:rPr lang="en-US" sz="2000" dirty="0"/>
              <a:t>Mean absolute error (MAE) measures the average value of the absolute relative errors.</a:t>
            </a:r>
          </a:p>
          <a:p>
            <a:pPr>
              <a:lnSpc>
                <a:spcPct val="100000"/>
              </a:lnSpc>
            </a:pPr>
            <a:r>
              <a:rPr lang="en-US" sz="2000" dirty="0"/>
              <a:t>Median absolute error (</a:t>
            </a:r>
            <a:r>
              <a:rPr lang="en-US" sz="2000" dirty="0" err="1"/>
              <a:t>MedAE</a:t>
            </a:r>
            <a:r>
              <a:rPr lang="en-US" sz="2000" dirty="0"/>
              <a:t>) reflects the distribution of the absolute relative errors.</a:t>
            </a:r>
          </a:p>
          <a:p>
            <a:pPr>
              <a:lnSpc>
                <a:spcPct val="100000"/>
              </a:lnSpc>
            </a:pPr>
            <a:r>
              <a:rPr lang="en-US" sz="2000" dirty="0"/>
              <a:t>Best performance: the </a:t>
            </a:r>
            <a:r>
              <a:rPr lang="en-US" sz="2000" b="1" dirty="0"/>
              <a:t>GBRT</a:t>
            </a:r>
            <a:r>
              <a:rPr lang="en-US" sz="2000" dirty="0"/>
              <a:t> model.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0917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Content Placeholder 3"/>
              <p:cNvGraphicFramePr>
                <a:graphicFrameLocks noGrp="1"/>
              </p:cNvGraphicFramePr>
              <p:nvPr>
                <p:ph idx="1"/>
                <p:extLst/>
              </p:nvPr>
            </p:nvGraphicFramePr>
            <p:xfrm>
              <a:off x="1805008" y="1735594"/>
              <a:ext cx="6754792" cy="2297691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1688698">
                      <a:extLst>
                        <a:ext uri="{9D8B030D-6E8A-4147-A177-3AD203B41FA5}">
                          <a16:colId xmlns:a16="http://schemas.microsoft.com/office/drawing/2014/main" xmlns="" val="243741576"/>
                        </a:ext>
                      </a:extLst>
                    </a:gridCol>
                    <a:gridCol w="1688698">
                      <a:extLst>
                        <a:ext uri="{9D8B030D-6E8A-4147-A177-3AD203B41FA5}">
                          <a16:colId xmlns:a16="http://schemas.microsoft.com/office/drawing/2014/main" xmlns="" val="2623124204"/>
                        </a:ext>
                      </a:extLst>
                    </a:gridCol>
                    <a:gridCol w="1688698">
                      <a:extLst>
                        <a:ext uri="{9D8B030D-6E8A-4147-A177-3AD203B41FA5}">
                          <a16:colId xmlns:a16="http://schemas.microsoft.com/office/drawing/2014/main" xmlns="" val="2637306779"/>
                        </a:ext>
                      </a:extLst>
                    </a:gridCol>
                    <a:gridCol w="1688698">
                      <a:extLst>
                        <a:ext uri="{9D8B030D-6E8A-4147-A177-3AD203B41FA5}">
                          <a16:colId xmlns:a16="http://schemas.microsoft.com/office/drawing/2014/main" xmlns="" val="1906069503"/>
                        </a:ext>
                      </a:extLst>
                    </a:gridCol>
                  </a:tblGrid>
                  <a:tr h="62979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700" dirty="0" smtClean="0"/>
                            <a:t>Congestion Metrics</a:t>
                          </a:r>
                          <a:endParaRPr lang="en-US" sz="1700" dirty="0"/>
                        </a:p>
                      </a:txBody>
                      <a:tcPr marL="60960" marR="60960" marT="30480" marB="304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700" dirty="0" smtClean="0"/>
                            <a:t>Vertical</a:t>
                          </a:r>
                          <a:r>
                            <a:rPr lang="en-US" sz="1700" baseline="0" dirty="0" smtClean="0"/>
                            <a:t> Congestion</a:t>
                          </a:r>
                          <a:endParaRPr lang="en-US" sz="1700" dirty="0"/>
                        </a:p>
                      </a:txBody>
                      <a:tcPr marL="60960" marR="60960" marT="30480" marB="304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700" dirty="0" smtClean="0"/>
                            <a:t>Horizontal Congestion</a:t>
                          </a:r>
                          <a:endParaRPr lang="en-US" sz="1700" dirty="0"/>
                        </a:p>
                      </a:txBody>
                      <a:tcPr marL="60960" marR="60960" marT="30480" marB="304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700" dirty="0" smtClean="0"/>
                            <a:t>Avg. (V, H) Congestion</a:t>
                          </a:r>
                          <a:endParaRPr lang="en-US" sz="1700" dirty="0"/>
                        </a:p>
                      </a:txBody>
                      <a:tcPr marL="60960" marR="60960" marT="30480" marB="304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75036259"/>
                      </a:ext>
                    </a:extLst>
                  </a:tr>
                  <a:tr h="467813">
                    <a:tc rowSpan="4">
                      <a:txBody>
                        <a:bodyPr/>
                        <a:lstStyle/>
                        <a:p>
                          <a:pPr algn="ctr"/>
                          <a:endParaRPr lang="en-US" sz="1300" dirty="0" smtClean="0"/>
                        </a:p>
                        <a:p>
                          <a:pPr algn="ctr"/>
                          <a:endParaRPr lang="en-US" sz="1200" dirty="0" smtClean="0"/>
                        </a:p>
                        <a:p>
                          <a:pPr algn="ctr"/>
                          <a:r>
                            <a:rPr lang="en-US" sz="1600" dirty="0" smtClean="0"/>
                            <a:t>Important</a:t>
                          </a:r>
                        </a:p>
                        <a:p>
                          <a:pPr algn="ctr"/>
                          <a:r>
                            <a:rPr lang="en-US" sz="1600" baseline="0" dirty="0" smtClean="0"/>
                            <a:t> </a:t>
                          </a:r>
                          <a:r>
                            <a:rPr lang="en-US" sz="1600" dirty="0" smtClean="0"/>
                            <a:t>Feature Categories</a:t>
                          </a:r>
                          <a:endParaRPr lang="en-US" sz="1600" dirty="0"/>
                        </a:p>
                      </a:txBody>
                      <a:tcPr marL="60960" marR="60960" marT="30480" marB="304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200" i="1" smtClean="0">
                                        <a:latin typeface="Cambria Math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  <m:t>#</m:t>
                                    </m:r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  <m:t>𝑅𝑒𝑠𝑜𝑢𝑟𝑐𝑒</m:t>
                                    </m:r>
                                  </m:num>
                                  <m:den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  <m:t>∆</m:t>
                                    </m:r>
                                    <m:sSub>
                                      <m:sSubPr>
                                        <m:ctrlPr>
                                          <a:rPr lang="en-US" sz="1200" i="1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e>
                                      <m:sub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</a:rPr>
                                          <m:t>𝑐𝑠</m:t>
                                        </m:r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en-US" sz="1200" dirty="0"/>
                        </a:p>
                      </a:txBody>
                      <a:tcPr marL="60960" marR="60960" marT="30480" marB="304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200" i="1" smtClean="0">
                                        <a:latin typeface="Cambria Math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  <m:t>#</m:t>
                                    </m:r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  <m:t>𝑅𝑒𝑠𝑜𝑢𝑟𝑐𝑒</m:t>
                                    </m:r>
                                  </m:num>
                                  <m:den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  <m:t>∆</m:t>
                                    </m:r>
                                    <m:sSub>
                                      <m:sSubPr>
                                        <m:ctrlPr>
                                          <a:rPr lang="en-US" sz="1200" i="1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e>
                                      <m:sub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</a:rPr>
                                          <m:t>𝑐𝑠</m:t>
                                        </m:r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en-US" sz="1200" dirty="0"/>
                        </a:p>
                      </a:txBody>
                      <a:tcPr marL="60960" marR="60960" marT="30480" marB="304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Resource</a:t>
                          </a:r>
                          <a:endParaRPr lang="en-US" sz="1600" dirty="0"/>
                        </a:p>
                      </a:txBody>
                      <a:tcPr marL="60960" marR="60960" marT="30480" marB="304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3133514333"/>
                      </a:ext>
                    </a:extLst>
                  </a:tr>
                  <a:tr h="467813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Resource</a:t>
                          </a:r>
                          <a:endParaRPr lang="en-US" sz="1600" dirty="0"/>
                        </a:p>
                      </a:txBody>
                      <a:tcPr marL="60960" marR="60960" marT="30480" marB="304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Resource</a:t>
                          </a:r>
                          <a:endParaRPr lang="en-US" sz="1600" dirty="0"/>
                        </a:p>
                      </a:txBody>
                      <a:tcPr marL="60960" marR="60960" marT="30480" marB="304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200" i="1" smtClean="0">
                                        <a:latin typeface="Cambria Math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  <m:t>#</m:t>
                                    </m:r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  <m:t>𝑅𝑒𝑠𝑜𝑢𝑟𝑐𝑒</m:t>
                                    </m:r>
                                  </m:num>
                                  <m:den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  <m:t>∆</m:t>
                                    </m:r>
                                    <m:sSub>
                                      <m:sSubPr>
                                        <m:ctrlPr>
                                          <a:rPr lang="en-US" sz="1200" i="1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e>
                                      <m:sub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</a:rPr>
                                          <m:t>𝑐𝑠</m:t>
                                        </m:r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en-US" sz="1200" dirty="0"/>
                        </a:p>
                      </a:txBody>
                      <a:tcPr marL="60960" marR="60960" marT="30480" marB="304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863760523"/>
                      </a:ext>
                    </a:extLst>
                  </a:tr>
                  <a:tr h="366137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Interconnection</a:t>
                          </a:r>
                          <a:endParaRPr lang="en-US" sz="1600" dirty="0"/>
                        </a:p>
                      </a:txBody>
                      <a:tcPr marL="60960" marR="60960" marT="30480" marB="304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Interconnection</a:t>
                          </a:r>
                          <a:endParaRPr lang="en-US" sz="1600" dirty="0"/>
                        </a:p>
                      </a:txBody>
                      <a:tcPr marL="60960" marR="60960" marT="30480" marB="304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Interconnection</a:t>
                          </a:r>
                          <a:endParaRPr lang="en-US" sz="1600" dirty="0"/>
                        </a:p>
                      </a:txBody>
                      <a:tcPr marL="60960" marR="60960" marT="30480" marB="304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244545085"/>
                      </a:ext>
                    </a:extLst>
                  </a:tr>
                  <a:tr h="366137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Global</a:t>
                          </a:r>
                          <a:r>
                            <a:rPr lang="en-US" sz="1600" baseline="0" dirty="0" smtClean="0"/>
                            <a:t> (Mux)</a:t>
                          </a:r>
                          <a:endParaRPr lang="en-US" sz="1600" dirty="0"/>
                        </a:p>
                      </a:txBody>
                      <a:tcPr marL="60960" marR="60960" marT="30480" marB="304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Global</a:t>
                          </a:r>
                          <a:r>
                            <a:rPr lang="en-US" sz="1600" baseline="0" dirty="0" smtClean="0"/>
                            <a:t> (Memory)</a:t>
                          </a:r>
                          <a:endParaRPr lang="en-US" sz="1600" dirty="0"/>
                        </a:p>
                      </a:txBody>
                      <a:tcPr marL="60960" marR="60960" marT="30480" marB="304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Global (Mux)</a:t>
                          </a:r>
                          <a:endParaRPr lang="en-US" sz="1600" dirty="0"/>
                        </a:p>
                      </a:txBody>
                      <a:tcPr marL="60960" marR="60960" marT="30480" marB="304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61326881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Content Placeholder 3"/>
              <p:cNvGraphicFramePr>
                <a:graphicFrameLocks noGrp="1"/>
              </p:cNvGraphicFramePr>
              <p:nvPr>
                <p:ph idx="1"/>
                <p:extLst/>
              </p:nvPr>
            </p:nvGraphicFramePr>
            <p:xfrm>
              <a:off x="1805008" y="1735594"/>
              <a:ext cx="6754792" cy="2297691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1688698">
                      <a:extLst>
                        <a:ext uri="{9D8B030D-6E8A-4147-A177-3AD203B41FA5}">
                          <a16:colId xmlns:a16="http://schemas.microsoft.com/office/drawing/2014/main" val="243741576"/>
                        </a:ext>
                      </a:extLst>
                    </a:gridCol>
                    <a:gridCol w="1688698">
                      <a:extLst>
                        <a:ext uri="{9D8B030D-6E8A-4147-A177-3AD203B41FA5}">
                          <a16:colId xmlns:a16="http://schemas.microsoft.com/office/drawing/2014/main" val="2623124204"/>
                        </a:ext>
                      </a:extLst>
                    </a:gridCol>
                    <a:gridCol w="1688698">
                      <a:extLst>
                        <a:ext uri="{9D8B030D-6E8A-4147-A177-3AD203B41FA5}">
                          <a16:colId xmlns:a16="http://schemas.microsoft.com/office/drawing/2014/main" val="2637306779"/>
                        </a:ext>
                      </a:extLst>
                    </a:gridCol>
                    <a:gridCol w="1688698">
                      <a:extLst>
                        <a:ext uri="{9D8B030D-6E8A-4147-A177-3AD203B41FA5}">
                          <a16:colId xmlns:a16="http://schemas.microsoft.com/office/drawing/2014/main" val="1906069503"/>
                        </a:ext>
                      </a:extLst>
                    </a:gridCol>
                  </a:tblGrid>
                  <a:tr h="62979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700" dirty="0" smtClean="0"/>
                            <a:t>Congestion Metrics</a:t>
                          </a:r>
                          <a:endParaRPr lang="en-US" sz="1700" dirty="0"/>
                        </a:p>
                      </a:txBody>
                      <a:tcPr marL="60960" marR="60960" marT="30480" marB="304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700" dirty="0" smtClean="0"/>
                            <a:t>Vertical</a:t>
                          </a:r>
                          <a:r>
                            <a:rPr lang="en-US" sz="1700" baseline="0" dirty="0" smtClean="0"/>
                            <a:t> Congestion</a:t>
                          </a:r>
                          <a:endParaRPr lang="en-US" sz="1700" dirty="0"/>
                        </a:p>
                      </a:txBody>
                      <a:tcPr marL="60960" marR="60960" marT="30480" marB="304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700" dirty="0" smtClean="0"/>
                            <a:t>Horizontal Congestion</a:t>
                          </a:r>
                          <a:endParaRPr lang="en-US" sz="1700" dirty="0"/>
                        </a:p>
                      </a:txBody>
                      <a:tcPr marL="60960" marR="60960" marT="30480" marB="304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700" dirty="0" smtClean="0"/>
                            <a:t>Avg. (V, H) Congestion</a:t>
                          </a:r>
                          <a:endParaRPr lang="en-US" sz="1700" dirty="0"/>
                        </a:p>
                      </a:txBody>
                      <a:tcPr marL="60960" marR="60960" marT="30480" marB="304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75036259"/>
                      </a:ext>
                    </a:extLst>
                  </a:tr>
                  <a:tr h="467813">
                    <a:tc rowSpan="4">
                      <a:txBody>
                        <a:bodyPr/>
                        <a:lstStyle/>
                        <a:p>
                          <a:pPr algn="ctr"/>
                          <a:endParaRPr lang="en-US" sz="1300" dirty="0" smtClean="0"/>
                        </a:p>
                        <a:p>
                          <a:pPr algn="ctr"/>
                          <a:endParaRPr lang="en-US" sz="1200" dirty="0" smtClean="0"/>
                        </a:p>
                        <a:p>
                          <a:pPr algn="ctr"/>
                          <a:r>
                            <a:rPr lang="en-US" sz="1600" dirty="0" smtClean="0"/>
                            <a:t>Important</a:t>
                          </a:r>
                        </a:p>
                        <a:p>
                          <a:pPr algn="ctr"/>
                          <a:r>
                            <a:rPr lang="en-US" sz="1600" baseline="0" dirty="0" smtClean="0"/>
                            <a:t> </a:t>
                          </a:r>
                          <a:r>
                            <a:rPr lang="en-US" sz="1600" dirty="0" smtClean="0"/>
                            <a:t>Feature Categories</a:t>
                          </a:r>
                          <a:endParaRPr lang="en-US" sz="1600" dirty="0"/>
                        </a:p>
                      </a:txBody>
                      <a:tcPr marL="60960" marR="60960" marT="30480" marB="304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0960" marR="60960" marT="30480" marB="304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3"/>
                          <a:stretch>
                            <a:fillRect l="-100000" t="-141558" r="-200360" b="-2623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0960" marR="60960" marT="30480" marB="304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3"/>
                          <a:stretch>
                            <a:fillRect l="-200722" t="-141558" r="-101083" b="-2623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Resource</a:t>
                          </a:r>
                          <a:endParaRPr lang="en-US" sz="1600" dirty="0"/>
                        </a:p>
                      </a:txBody>
                      <a:tcPr marL="60960" marR="60960" marT="30480" marB="304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val="3133514333"/>
                      </a:ext>
                    </a:extLst>
                  </a:tr>
                  <a:tr h="467813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Resource</a:t>
                          </a:r>
                          <a:endParaRPr lang="en-US" sz="1600" dirty="0"/>
                        </a:p>
                      </a:txBody>
                      <a:tcPr marL="60960" marR="60960" marT="30480" marB="304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Resource</a:t>
                          </a:r>
                          <a:endParaRPr lang="en-US" sz="1600" dirty="0"/>
                        </a:p>
                      </a:txBody>
                      <a:tcPr marL="60960" marR="60960" marT="30480" marB="304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0960" marR="60960" marT="30480" marB="304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3"/>
                          <a:stretch>
                            <a:fillRect l="-300722" t="-241558" r="-1083" b="-16233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63760523"/>
                      </a:ext>
                    </a:extLst>
                  </a:tr>
                  <a:tr h="366137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Interconnection</a:t>
                          </a:r>
                          <a:endParaRPr lang="en-US" sz="1600" dirty="0"/>
                        </a:p>
                      </a:txBody>
                      <a:tcPr marL="60960" marR="60960" marT="30480" marB="304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Interconnection</a:t>
                          </a:r>
                          <a:endParaRPr lang="en-US" sz="1600" dirty="0"/>
                        </a:p>
                      </a:txBody>
                      <a:tcPr marL="60960" marR="60960" marT="30480" marB="304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Interconnection</a:t>
                          </a:r>
                          <a:endParaRPr lang="en-US" sz="1600" dirty="0"/>
                        </a:p>
                      </a:txBody>
                      <a:tcPr marL="60960" marR="60960" marT="30480" marB="304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val="244545085"/>
                      </a:ext>
                    </a:extLst>
                  </a:tr>
                  <a:tr h="366137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Global</a:t>
                          </a:r>
                          <a:r>
                            <a:rPr lang="en-US" sz="1600" baseline="0" dirty="0" smtClean="0"/>
                            <a:t> (Mux)</a:t>
                          </a:r>
                          <a:endParaRPr lang="en-US" sz="1600" dirty="0"/>
                        </a:p>
                      </a:txBody>
                      <a:tcPr marL="60960" marR="60960" marT="30480" marB="304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Global</a:t>
                          </a:r>
                          <a:r>
                            <a:rPr lang="en-US" sz="1600" baseline="0" dirty="0" smtClean="0"/>
                            <a:t> (Memory)</a:t>
                          </a:r>
                          <a:endParaRPr lang="en-US" sz="1600" dirty="0"/>
                        </a:p>
                      </a:txBody>
                      <a:tcPr marL="60960" marR="60960" marT="30480" marB="304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Global (Mux)</a:t>
                          </a:r>
                          <a:endParaRPr lang="en-US" sz="1600" dirty="0"/>
                        </a:p>
                      </a:txBody>
                      <a:tcPr marL="60960" marR="60960" marT="30480" marB="304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61326881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612247" y="96819"/>
            <a:ext cx="7947553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000" b="1" dirty="0">
                <a:solidFill>
                  <a:schemeClr val="bg1"/>
                </a:solidFill>
                <a:latin typeface="Arial" panose="020B0604020202020204" pitchFamily="34" charset="0"/>
                <a:ea typeface="華康儷粗黑(P)" panose="020B0700000000000000" pitchFamily="34" charset="-120"/>
                <a:cs typeface="Arial" panose="020B0604020202020204" pitchFamily="34" charset="0"/>
              </a:rPr>
              <a:t>Important Features</a:t>
            </a:r>
            <a:endParaRPr lang="zh-TW" altLang="en-US" sz="4000" b="1" dirty="0">
              <a:solidFill>
                <a:schemeClr val="bg1"/>
              </a:solidFill>
              <a:latin typeface="Arial" panose="020B0604020202020204" pitchFamily="34" charset="0"/>
              <a:ea typeface="華康儷粗黑(P)" panose="020B0700000000000000" pitchFamily="34" charset="-12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1"/>
              <p:cNvSpPr txBox="1">
                <a:spLocks/>
              </p:cNvSpPr>
              <p:nvPr/>
            </p:nvSpPr>
            <p:spPr>
              <a:xfrm>
                <a:off x="1385957" y="4536552"/>
                <a:ext cx="9712230" cy="1731441"/>
              </a:xfrm>
              <a:prstGeom prst="rect">
                <a:avLst/>
              </a:prstGeom>
            </p:spPr>
            <p:txBody>
              <a:bodyPr vert="horz" lIns="60960" tIns="30480" rIns="60960" bIns="30480" rtlCol="0">
                <a:noAutofit/>
              </a:bodyPr>
              <a:lstStyle>
                <a:lvl1pPr marL="342900" indent="-342900" algn="l" defTabSz="1371600" rtl="0" eaLnBrk="1" latinLnBrk="0" hangingPunct="1">
                  <a:lnSpc>
                    <a:spcPct val="90000"/>
                  </a:lnSpc>
                  <a:spcBef>
                    <a:spcPts val="1500"/>
                  </a:spcBef>
                  <a:buFont typeface="Arial" panose="020B0604020202020204" pitchFamily="34" charset="0"/>
                  <a:buChar char="•"/>
                  <a:defRPr sz="4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0287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7145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3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4003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0861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7719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44577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51435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8293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00000"/>
                  </a:lnSpc>
                </a:pPr>
                <a:r>
                  <a:rPr lang="en-US" sz="2000" dirty="0"/>
                  <a:t>Importance of different categories of features is assessed through the GBRT model.</a:t>
                </a:r>
              </a:p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#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𝑅𝑒𝑠𝑜𝑢𝑟𝑐𝑒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∆</m:t>
                        </m:r>
                        <m:sSub>
                          <m:sSubPr>
                            <m:ctrlPr>
                              <a:rPr lang="en-US" sz="20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𝑐𝑠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/>
                  <a:t> has the greatest impact on both vertical and horizontal congestion metrics.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2000" dirty="0"/>
                  <a:t>The related information of multiplexers and memories has a greater effect than other global features.</a:t>
                </a:r>
              </a:p>
            </p:txBody>
          </p:sp>
        </mc:Choice>
        <mc:Fallback xmlns="">
          <p:sp>
            <p:nvSpPr>
              <p:cNvPr id="6" name="Content Placeholder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5957" y="4536552"/>
                <a:ext cx="9712230" cy="1731441"/>
              </a:xfrm>
              <a:prstGeom prst="rect">
                <a:avLst/>
              </a:prstGeom>
              <a:blipFill>
                <a:blip r:embed="rId4"/>
                <a:stretch>
                  <a:fillRect l="-878" t="-2817" b="-133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Down Arrow 8"/>
          <p:cNvSpPr/>
          <p:nvPr/>
        </p:nvSpPr>
        <p:spPr>
          <a:xfrm>
            <a:off x="8964985" y="2452578"/>
            <a:ext cx="241005" cy="1410586"/>
          </a:xfrm>
          <a:prstGeom prst="downArrow">
            <a:avLst/>
          </a:prstGeom>
          <a:gradFill>
            <a:gsLst>
              <a:gs pos="0">
                <a:schemeClr val="accent5">
                  <a:lumMod val="75000"/>
                </a:schemeClr>
              </a:gs>
              <a:gs pos="94000">
                <a:schemeClr val="accent1">
                  <a:lumMod val="53000"/>
                  <a:lumOff val="47000"/>
                </a:schemeClr>
              </a:gs>
              <a:gs pos="92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9293993" y="2787981"/>
            <a:ext cx="1958196" cy="498772"/>
          </a:xfrm>
          <a:prstGeom prst="rect">
            <a:avLst/>
          </a:prstGeom>
        </p:spPr>
        <p:txBody>
          <a:bodyPr vert="horz" lIns="60960" tIns="30480" rIns="60960" bIns="30480" rtlCol="0">
            <a:normAutofit/>
          </a:bodyPr>
          <a:lstStyle>
            <a:lvl1pPr marL="342900" indent="-342900" algn="l" defTabSz="13716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867" dirty="0">
                <a:solidFill>
                  <a:schemeClr val="accent5">
                    <a:lumMod val="75000"/>
                  </a:schemeClr>
                </a:solidFill>
              </a:rPr>
              <a:t>Importance rank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4966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52" y="1212109"/>
            <a:ext cx="3200400" cy="564589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612247" y="96819"/>
            <a:ext cx="7947553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000" b="1" dirty="0">
                <a:solidFill>
                  <a:schemeClr val="bg1"/>
                </a:solidFill>
                <a:latin typeface="Arial" panose="020B0604020202020204" pitchFamily="34" charset="0"/>
                <a:ea typeface="華康儷粗黑(P)" panose="020B0700000000000000" pitchFamily="34" charset="-120"/>
                <a:cs typeface="Arial" panose="020B0604020202020204" pitchFamily="34" charset="0"/>
              </a:rPr>
              <a:t>Case Study</a:t>
            </a:r>
            <a:endParaRPr lang="zh-TW" altLang="en-US" sz="4000" b="1" dirty="0">
              <a:solidFill>
                <a:schemeClr val="bg1"/>
              </a:solidFill>
              <a:latin typeface="Arial" panose="020B0604020202020204" pitchFamily="34" charset="0"/>
              <a:ea typeface="華康儷粗黑(P)" panose="020B0700000000000000" pitchFamily="34" charset="-12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4041854" y="1365385"/>
              <a:ext cx="7697564" cy="929131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1601565">
                      <a:extLst>
                        <a:ext uri="{9D8B030D-6E8A-4147-A177-3AD203B41FA5}">
                          <a16:colId xmlns:a16="http://schemas.microsoft.com/office/drawing/2014/main" xmlns="" val="1977550674"/>
                        </a:ext>
                      </a:extLst>
                    </a:gridCol>
                    <a:gridCol w="757382">
                      <a:extLst>
                        <a:ext uri="{9D8B030D-6E8A-4147-A177-3AD203B41FA5}">
                          <a16:colId xmlns:a16="http://schemas.microsoft.com/office/drawing/2014/main" xmlns="" val="2403414003"/>
                        </a:ext>
                      </a:extLst>
                    </a:gridCol>
                    <a:gridCol w="1043709">
                      <a:extLst>
                        <a:ext uri="{9D8B030D-6E8A-4147-A177-3AD203B41FA5}">
                          <a16:colId xmlns:a16="http://schemas.microsoft.com/office/drawing/2014/main" xmlns="" val="2655947155"/>
                        </a:ext>
                      </a:extLst>
                    </a:gridCol>
                    <a:gridCol w="1076946">
                      <a:extLst>
                        <a:ext uri="{9D8B030D-6E8A-4147-A177-3AD203B41FA5}">
                          <a16:colId xmlns:a16="http://schemas.microsoft.com/office/drawing/2014/main" xmlns="" val="80590699"/>
                        </a:ext>
                      </a:extLst>
                    </a:gridCol>
                    <a:gridCol w="1650003">
                      <a:extLst>
                        <a:ext uri="{9D8B030D-6E8A-4147-A177-3AD203B41FA5}">
                          <a16:colId xmlns:a16="http://schemas.microsoft.com/office/drawing/2014/main" xmlns="" val="2323187848"/>
                        </a:ext>
                      </a:extLst>
                    </a:gridCol>
                    <a:gridCol w="1567959">
                      <a:extLst>
                        <a:ext uri="{9D8B030D-6E8A-4147-A177-3AD203B41FA5}">
                          <a16:colId xmlns:a16="http://schemas.microsoft.com/office/drawing/2014/main" xmlns="" val="3908711461"/>
                        </a:ext>
                      </a:extLst>
                    </a:gridCol>
                  </a:tblGrid>
                  <a:tr h="604011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 smtClean="0"/>
                        </a:p>
                        <a:p>
                          <a:pPr algn="ctr"/>
                          <a:r>
                            <a:rPr lang="en-US" sz="1700" dirty="0" smtClean="0"/>
                            <a:t>Implementation</a:t>
                          </a:r>
                          <a:endParaRPr lang="en-US" sz="1700" dirty="0"/>
                        </a:p>
                      </a:txBody>
                      <a:tcPr marL="60960" marR="60960" marT="30480" marB="304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700" dirty="0" smtClean="0"/>
                            <a:t>WNS</a:t>
                          </a:r>
                          <a:r>
                            <a:rPr lang="en-US" sz="1700" baseline="0" dirty="0" smtClean="0"/>
                            <a:t> </a:t>
                          </a:r>
                        </a:p>
                        <a:p>
                          <a:pPr algn="ctr"/>
                          <a:r>
                            <a:rPr lang="en-US" sz="1700" baseline="0" dirty="0" smtClean="0"/>
                            <a:t>(ns)</a:t>
                          </a:r>
                          <a:endParaRPr lang="en-US" sz="1700" dirty="0"/>
                        </a:p>
                      </a:txBody>
                      <a:tcPr marL="60960" marR="60960" marT="30480" marB="304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700" dirty="0" smtClean="0"/>
                            <a:t>Max</a:t>
                          </a:r>
                          <a:r>
                            <a:rPr lang="en-US" sz="1700" baseline="0" dirty="0" smtClean="0"/>
                            <a:t> Freq.</a:t>
                          </a:r>
                        </a:p>
                        <a:p>
                          <a:pPr algn="ctr"/>
                          <a:r>
                            <a:rPr lang="en-US" sz="1700" baseline="0" dirty="0" smtClean="0"/>
                            <a:t>(MHz)</a:t>
                          </a:r>
                          <a:endParaRPr lang="en-US" sz="1700" dirty="0"/>
                        </a:p>
                      </a:txBody>
                      <a:tcPr marL="60960" marR="60960" marT="30480" marB="304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sz="1700" smtClean="0">
                                  <a:latin typeface="Cambria Math" panose="02040503050406030204" pitchFamily="18" charset="0"/>
                                </a:rPr>
                                <m:t>∆</m:t>
                              </m:r>
                            </m:oMath>
                          </a14:m>
                          <a:r>
                            <a:rPr lang="en-US" sz="1700" i="1" dirty="0" smtClean="0"/>
                            <a:t>Latency</a:t>
                          </a:r>
                        </a:p>
                        <a:p>
                          <a:pPr algn="ctr"/>
                          <a:r>
                            <a:rPr lang="en-US" sz="1700" dirty="0" smtClean="0"/>
                            <a:t>(cycles)</a:t>
                          </a:r>
                          <a:endParaRPr lang="en-US" sz="1700" dirty="0"/>
                        </a:p>
                      </a:txBody>
                      <a:tcPr marL="60960" marR="60960" marT="30480" marB="304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700" dirty="0" smtClean="0"/>
                            <a:t>Max</a:t>
                          </a:r>
                          <a:r>
                            <a:rPr lang="en-US" sz="1700" baseline="0" dirty="0" smtClean="0"/>
                            <a:t> Congestion </a:t>
                          </a:r>
                          <a:r>
                            <a:rPr lang="en-US" sz="1700" baseline="0" dirty="0" err="1" smtClean="0"/>
                            <a:t>Vert</a:t>
                          </a:r>
                          <a:r>
                            <a:rPr lang="en-US" sz="1700" baseline="0" dirty="0" smtClean="0"/>
                            <a:t>, Hori (%)</a:t>
                          </a:r>
                          <a:endParaRPr lang="en-US" sz="1700" dirty="0"/>
                        </a:p>
                      </a:txBody>
                      <a:tcPr marL="60960" marR="60960" marT="30480" marB="304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700" dirty="0" smtClean="0"/>
                            <a:t>#Congested CLBs (&gt;= 100%)</a:t>
                          </a:r>
                          <a:endParaRPr lang="en-US" sz="1700" dirty="0"/>
                        </a:p>
                      </a:txBody>
                      <a:tcPr marL="60960" marR="60960" marT="30480" marB="304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3692237837"/>
                      </a:ext>
                    </a:extLst>
                  </a:tr>
                  <a:tr h="3251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700" dirty="0" smtClean="0"/>
                            <a:t>Baseline</a:t>
                          </a:r>
                          <a:endParaRPr lang="en-US" sz="1700" dirty="0"/>
                        </a:p>
                      </a:txBody>
                      <a:tcPr marL="60960" marR="60960" marT="30480" marB="304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-13.643</a:t>
                          </a:r>
                          <a:endParaRPr lang="en-US" sz="1600" dirty="0"/>
                        </a:p>
                      </a:txBody>
                      <a:tcPr marL="60960" marR="60960" marT="30480" marB="304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42.3</a:t>
                          </a:r>
                          <a:endParaRPr lang="en-US" sz="1600" dirty="0"/>
                        </a:p>
                      </a:txBody>
                      <a:tcPr marL="60960" marR="60960" marT="30480" marB="304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13716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b="0" dirty="0" smtClean="0">
                              <a:solidFill>
                                <a:schemeClr val="tx1"/>
                              </a:solidFill>
                              <a:latin typeface="+mn-lt"/>
                              <a:ea typeface="Times" charset="0"/>
                              <a:cs typeface="Times" panose="02020603050405020304" pitchFamily="18" charset="0"/>
                            </a:rPr>
                            <a:t>1.08 × </a:t>
                          </a:r>
                          <a:r>
                            <a:rPr lang="en-US" sz="1600" b="0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Times" panose="02020603050405020304" pitchFamily="18" charset="0"/>
                            </a:rPr>
                            <a:t>10</a:t>
                          </a:r>
                          <a:r>
                            <a:rPr lang="en-US" sz="1600" b="0" kern="1200" baseline="300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Times" panose="02020603050405020304" pitchFamily="18" charset="0"/>
                            </a:rPr>
                            <a:t>6</a:t>
                          </a:r>
                          <a:endParaRPr lang="en-US" sz="1600" b="0" kern="1200" dirty="0" smtClean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Times" panose="02020603050405020304" pitchFamily="18" charset="0"/>
                          </a:endParaRPr>
                        </a:p>
                      </a:txBody>
                      <a:tcPr marL="60960" marR="60960" marT="30480" marB="304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133.33, 178.96</a:t>
                          </a:r>
                          <a:endParaRPr lang="en-US" sz="1600" dirty="0"/>
                        </a:p>
                      </a:txBody>
                      <a:tcPr marL="60960" marR="60960" marT="30480" marB="304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1272</a:t>
                          </a:r>
                          <a:endParaRPr lang="en-US" sz="1600" dirty="0"/>
                        </a:p>
                      </a:txBody>
                      <a:tcPr marL="60960" marR="60960" marT="30480" marB="304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250307756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4041854" y="1365385"/>
              <a:ext cx="7697564" cy="929131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1601565">
                      <a:extLst>
                        <a:ext uri="{9D8B030D-6E8A-4147-A177-3AD203B41FA5}">
                          <a16:colId xmlns:a16="http://schemas.microsoft.com/office/drawing/2014/main" val="1977550674"/>
                        </a:ext>
                      </a:extLst>
                    </a:gridCol>
                    <a:gridCol w="757382">
                      <a:extLst>
                        <a:ext uri="{9D8B030D-6E8A-4147-A177-3AD203B41FA5}">
                          <a16:colId xmlns:a16="http://schemas.microsoft.com/office/drawing/2014/main" val="2403414003"/>
                        </a:ext>
                      </a:extLst>
                    </a:gridCol>
                    <a:gridCol w="1043709">
                      <a:extLst>
                        <a:ext uri="{9D8B030D-6E8A-4147-A177-3AD203B41FA5}">
                          <a16:colId xmlns:a16="http://schemas.microsoft.com/office/drawing/2014/main" val="2655947155"/>
                        </a:ext>
                      </a:extLst>
                    </a:gridCol>
                    <a:gridCol w="1076946">
                      <a:extLst>
                        <a:ext uri="{9D8B030D-6E8A-4147-A177-3AD203B41FA5}">
                          <a16:colId xmlns:a16="http://schemas.microsoft.com/office/drawing/2014/main" val="80590699"/>
                        </a:ext>
                      </a:extLst>
                    </a:gridCol>
                    <a:gridCol w="1650003">
                      <a:extLst>
                        <a:ext uri="{9D8B030D-6E8A-4147-A177-3AD203B41FA5}">
                          <a16:colId xmlns:a16="http://schemas.microsoft.com/office/drawing/2014/main" val="2323187848"/>
                        </a:ext>
                      </a:extLst>
                    </a:gridCol>
                    <a:gridCol w="1567959">
                      <a:extLst>
                        <a:ext uri="{9D8B030D-6E8A-4147-A177-3AD203B41FA5}">
                          <a16:colId xmlns:a16="http://schemas.microsoft.com/office/drawing/2014/main" val="3908711461"/>
                        </a:ext>
                      </a:extLst>
                    </a:gridCol>
                  </a:tblGrid>
                  <a:tr h="604011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 smtClean="0"/>
                        </a:p>
                        <a:p>
                          <a:pPr algn="ctr"/>
                          <a:r>
                            <a:rPr lang="en-US" sz="1700" dirty="0" smtClean="0"/>
                            <a:t>Implementation</a:t>
                          </a:r>
                          <a:endParaRPr lang="en-US" sz="1700" dirty="0"/>
                        </a:p>
                      </a:txBody>
                      <a:tcPr marL="60960" marR="60960" marT="30480" marB="304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700" dirty="0" smtClean="0"/>
                            <a:t>WNS</a:t>
                          </a:r>
                          <a:r>
                            <a:rPr lang="en-US" sz="1700" baseline="0" dirty="0" smtClean="0"/>
                            <a:t> </a:t>
                          </a:r>
                        </a:p>
                        <a:p>
                          <a:pPr algn="ctr"/>
                          <a:r>
                            <a:rPr lang="en-US" sz="1700" baseline="0" dirty="0" smtClean="0"/>
                            <a:t>(ns)</a:t>
                          </a:r>
                          <a:endParaRPr lang="en-US" sz="1700" dirty="0"/>
                        </a:p>
                      </a:txBody>
                      <a:tcPr marL="60960" marR="60960" marT="30480" marB="304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700" dirty="0" smtClean="0"/>
                            <a:t>Max</a:t>
                          </a:r>
                          <a:r>
                            <a:rPr lang="en-US" sz="1700" baseline="0" dirty="0" smtClean="0"/>
                            <a:t> Freq.</a:t>
                          </a:r>
                        </a:p>
                        <a:p>
                          <a:pPr algn="ctr"/>
                          <a:r>
                            <a:rPr lang="en-US" sz="1700" baseline="0" dirty="0" smtClean="0"/>
                            <a:t>(MHz)</a:t>
                          </a:r>
                          <a:endParaRPr lang="en-US" sz="1700" dirty="0"/>
                        </a:p>
                      </a:txBody>
                      <a:tcPr marL="60960" marR="60960" marT="30480" marB="304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0960" marR="60960" marT="30480" marB="304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16384" t="-5000" r="-299435" b="-69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700" dirty="0" smtClean="0"/>
                            <a:t>Max</a:t>
                          </a:r>
                          <a:r>
                            <a:rPr lang="en-US" sz="1700" baseline="0" dirty="0" smtClean="0"/>
                            <a:t> Congestion </a:t>
                          </a:r>
                          <a:r>
                            <a:rPr lang="en-US" sz="1700" baseline="0" dirty="0" err="1" smtClean="0"/>
                            <a:t>Vert</a:t>
                          </a:r>
                          <a:r>
                            <a:rPr lang="en-US" sz="1700" baseline="0" dirty="0" smtClean="0"/>
                            <a:t>, Hori (%)</a:t>
                          </a:r>
                          <a:endParaRPr lang="en-US" sz="1700" dirty="0"/>
                        </a:p>
                      </a:txBody>
                      <a:tcPr marL="60960" marR="60960" marT="30480" marB="304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700" dirty="0" smtClean="0"/>
                            <a:t>#Congested CLBs (&gt;= 100%)</a:t>
                          </a:r>
                          <a:endParaRPr lang="en-US" sz="1700" dirty="0"/>
                        </a:p>
                      </a:txBody>
                      <a:tcPr marL="60960" marR="60960" marT="30480" marB="304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692237837"/>
                      </a:ext>
                    </a:extLst>
                  </a:tr>
                  <a:tr h="3251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700" dirty="0" smtClean="0"/>
                            <a:t>Baseline</a:t>
                          </a:r>
                          <a:endParaRPr lang="en-US" sz="1700" dirty="0"/>
                        </a:p>
                      </a:txBody>
                      <a:tcPr marL="60960" marR="60960" marT="30480" marB="304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-13.643</a:t>
                          </a:r>
                          <a:endParaRPr lang="en-US" sz="1600" dirty="0"/>
                        </a:p>
                      </a:txBody>
                      <a:tcPr marL="60960" marR="60960" marT="30480" marB="304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42.3</a:t>
                          </a:r>
                          <a:endParaRPr lang="en-US" sz="1600" dirty="0"/>
                        </a:p>
                      </a:txBody>
                      <a:tcPr marL="60960" marR="60960" marT="30480" marB="304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13716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b="0" dirty="0" smtClean="0">
                              <a:solidFill>
                                <a:schemeClr val="tx1"/>
                              </a:solidFill>
                              <a:latin typeface="+mn-lt"/>
                              <a:ea typeface="Times" charset="0"/>
                              <a:cs typeface="Times" panose="02020603050405020304" pitchFamily="18" charset="0"/>
                            </a:rPr>
                            <a:t>1.08 × </a:t>
                          </a:r>
                          <a:r>
                            <a:rPr lang="en-US" sz="1600" b="0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Times" panose="02020603050405020304" pitchFamily="18" charset="0"/>
                            </a:rPr>
                            <a:t>10</a:t>
                          </a:r>
                          <a:r>
                            <a:rPr lang="en-US" sz="1600" b="0" kern="1200" baseline="300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Times" panose="02020603050405020304" pitchFamily="18" charset="0"/>
                            </a:rPr>
                            <a:t>6</a:t>
                          </a:r>
                          <a:endParaRPr lang="en-US" sz="1600" b="0" kern="1200" dirty="0" smtClean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Times" panose="02020603050405020304" pitchFamily="18" charset="0"/>
                          </a:endParaRPr>
                        </a:p>
                      </a:txBody>
                      <a:tcPr marL="60960" marR="60960" marT="30480" marB="304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133.33, 178.96</a:t>
                          </a:r>
                          <a:endParaRPr lang="en-US" sz="1600" dirty="0"/>
                        </a:p>
                      </a:txBody>
                      <a:tcPr marL="60960" marR="60960" marT="30480" marB="304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1272</a:t>
                          </a:r>
                          <a:endParaRPr lang="en-US" sz="1600" dirty="0"/>
                        </a:p>
                      </a:txBody>
                      <a:tcPr marL="60960" marR="60960" marT="30480" marB="304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0307756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Content Placeholder 1"/>
          <p:cNvSpPr txBox="1">
            <a:spLocks/>
          </p:cNvSpPr>
          <p:nvPr/>
        </p:nvSpPr>
        <p:spPr>
          <a:xfrm>
            <a:off x="200548" y="1669079"/>
            <a:ext cx="3282583" cy="456823"/>
          </a:xfrm>
          <a:prstGeom prst="rect">
            <a:avLst/>
          </a:prstGeom>
        </p:spPr>
        <p:txBody>
          <a:bodyPr vert="horz" lIns="60960" tIns="30480" rIns="60960" bIns="30480" rtlCol="0">
            <a:noAutofit/>
          </a:bodyPr>
          <a:lstStyle>
            <a:lvl1pPr marL="342900" indent="-342900" algn="l" defTabSz="13716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000" dirty="0"/>
              <a:t>Application: </a:t>
            </a:r>
            <a:r>
              <a:rPr lang="en-US" sz="2000" i="1" dirty="0"/>
              <a:t>Face Detection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78" t="8795" r="4319" b="537"/>
          <a:stretch/>
        </p:blipFill>
        <p:spPr>
          <a:xfrm>
            <a:off x="4439110" y="3122264"/>
            <a:ext cx="1638417" cy="167021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36" t="8979" r="6029" b="1496"/>
          <a:stretch/>
        </p:blipFill>
        <p:spPr>
          <a:xfrm>
            <a:off x="4439110" y="4987720"/>
            <a:ext cx="1661095" cy="1639953"/>
          </a:xfrm>
          <a:prstGeom prst="rect">
            <a:avLst/>
          </a:prstGeom>
        </p:spPr>
      </p:pic>
      <p:sp>
        <p:nvSpPr>
          <p:cNvPr id="12" name="Content Placeholder 1"/>
          <p:cNvSpPr txBox="1">
            <a:spLocks/>
          </p:cNvSpPr>
          <p:nvPr/>
        </p:nvSpPr>
        <p:spPr>
          <a:xfrm>
            <a:off x="201729" y="2989672"/>
            <a:ext cx="2918693" cy="1924069"/>
          </a:xfrm>
          <a:prstGeom prst="rect">
            <a:avLst/>
          </a:prstGeom>
          <a:solidFill>
            <a:schemeClr val="bg2"/>
          </a:solidFill>
        </p:spPr>
        <p:txBody>
          <a:bodyPr vert="horz" lIns="60960" tIns="30480" rIns="60960" bIns="30480" rtlCol="0">
            <a:noAutofit/>
          </a:bodyPr>
          <a:lstStyle>
            <a:lvl1pPr marL="342900" indent="-342900" algn="l" defTabSz="13716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000" dirty="0"/>
              <a:t>Baseline: Original design.</a:t>
            </a:r>
          </a:p>
          <a:p>
            <a:pPr>
              <a:lnSpc>
                <a:spcPct val="100000"/>
              </a:lnSpc>
            </a:pPr>
            <a:r>
              <a:rPr lang="en-US" sz="1800" dirty="0"/>
              <a:t>Severe routing congestion degrades the maximum frequency significantly. </a:t>
            </a:r>
          </a:p>
          <a:p>
            <a:pPr>
              <a:lnSpc>
                <a:spcPct val="100000"/>
              </a:lnSpc>
            </a:pPr>
            <a:r>
              <a:rPr lang="en-US" sz="1800" dirty="0"/>
              <a:t>Performance trade-off </a:t>
            </a:r>
          </a:p>
        </p:txBody>
      </p:sp>
      <p:sp>
        <p:nvSpPr>
          <p:cNvPr id="21" name="Content Placeholder 1"/>
          <p:cNvSpPr txBox="1">
            <a:spLocks/>
          </p:cNvSpPr>
          <p:nvPr/>
        </p:nvSpPr>
        <p:spPr>
          <a:xfrm>
            <a:off x="3303191" y="3823859"/>
            <a:ext cx="1200148" cy="448955"/>
          </a:xfrm>
          <a:prstGeom prst="rect">
            <a:avLst/>
          </a:prstGeom>
        </p:spPr>
        <p:txBody>
          <a:bodyPr vert="horz" lIns="60960" tIns="30480" rIns="60960" bIns="30480" rtlCol="0">
            <a:noAutofit/>
          </a:bodyPr>
          <a:lstStyle>
            <a:lvl1pPr marL="342900" indent="-342900" algn="l" defTabSz="13716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50000"/>
              </a:lnSpc>
              <a:buNone/>
            </a:pPr>
            <a:r>
              <a:rPr lang="en-US" sz="1600" dirty="0"/>
              <a:t>Baseline(H)</a:t>
            </a:r>
          </a:p>
        </p:txBody>
      </p:sp>
      <p:sp>
        <p:nvSpPr>
          <p:cNvPr id="22" name="Content Placeholder 1"/>
          <p:cNvSpPr txBox="1">
            <a:spLocks/>
          </p:cNvSpPr>
          <p:nvPr/>
        </p:nvSpPr>
        <p:spPr>
          <a:xfrm>
            <a:off x="3317717" y="5607715"/>
            <a:ext cx="1200148" cy="448955"/>
          </a:xfrm>
          <a:prstGeom prst="rect">
            <a:avLst/>
          </a:prstGeom>
        </p:spPr>
        <p:txBody>
          <a:bodyPr vert="horz" lIns="60960" tIns="30480" rIns="60960" bIns="30480" rtlCol="0">
            <a:noAutofit/>
          </a:bodyPr>
          <a:lstStyle>
            <a:lvl1pPr marL="342900" indent="-342900" algn="l" defTabSz="13716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50000"/>
              </a:lnSpc>
              <a:buNone/>
            </a:pPr>
            <a:r>
              <a:rPr lang="en-US" sz="1600" dirty="0"/>
              <a:t>Baseline(V)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7325" y="4557223"/>
            <a:ext cx="238845" cy="238845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4989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0" y="1209965"/>
            <a:ext cx="3200400" cy="568498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612247" y="96819"/>
            <a:ext cx="7947553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000" b="1" dirty="0">
                <a:solidFill>
                  <a:schemeClr val="bg1"/>
                </a:solidFill>
                <a:latin typeface="Arial" panose="020B0604020202020204" pitchFamily="34" charset="0"/>
                <a:ea typeface="華康儷粗黑(P)" panose="020B0700000000000000" pitchFamily="34" charset="-120"/>
                <a:cs typeface="Arial" panose="020B0604020202020204" pitchFamily="34" charset="0"/>
              </a:rPr>
              <a:t>Case Study</a:t>
            </a:r>
            <a:endParaRPr lang="zh-TW" altLang="en-US" sz="4000" b="1" dirty="0">
              <a:solidFill>
                <a:schemeClr val="bg1"/>
              </a:solidFill>
              <a:latin typeface="Arial" panose="020B0604020202020204" pitchFamily="34" charset="0"/>
              <a:ea typeface="華康儷粗黑(P)" panose="020B0700000000000000" pitchFamily="34" charset="-12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4041854" y="1365385"/>
              <a:ext cx="7697564" cy="1254251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1601565">
                      <a:extLst>
                        <a:ext uri="{9D8B030D-6E8A-4147-A177-3AD203B41FA5}">
                          <a16:colId xmlns:a16="http://schemas.microsoft.com/office/drawing/2014/main" xmlns="" val="1977550674"/>
                        </a:ext>
                      </a:extLst>
                    </a:gridCol>
                    <a:gridCol w="757382">
                      <a:extLst>
                        <a:ext uri="{9D8B030D-6E8A-4147-A177-3AD203B41FA5}">
                          <a16:colId xmlns:a16="http://schemas.microsoft.com/office/drawing/2014/main" xmlns="" val="2403414003"/>
                        </a:ext>
                      </a:extLst>
                    </a:gridCol>
                    <a:gridCol w="1043709">
                      <a:extLst>
                        <a:ext uri="{9D8B030D-6E8A-4147-A177-3AD203B41FA5}">
                          <a16:colId xmlns:a16="http://schemas.microsoft.com/office/drawing/2014/main" xmlns="" val="2655947155"/>
                        </a:ext>
                      </a:extLst>
                    </a:gridCol>
                    <a:gridCol w="1076946">
                      <a:extLst>
                        <a:ext uri="{9D8B030D-6E8A-4147-A177-3AD203B41FA5}">
                          <a16:colId xmlns:a16="http://schemas.microsoft.com/office/drawing/2014/main" xmlns="" val="80590699"/>
                        </a:ext>
                      </a:extLst>
                    </a:gridCol>
                    <a:gridCol w="1650003">
                      <a:extLst>
                        <a:ext uri="{9D8B030D-6E8A-4147-A177-3AD203B41FA5}">
                          <a16:colId xmlns:a16="http://schemas.microsoft.com/office/drawing/2014/main" xmlns="" val="2323187848"/>
                        </a:ext>
                      </a:extLst>
                    </a:gridCol>
                    <a:gridCol w="1567959">
                      <a:extLst>
                        <a:ext uri="{9D8B030D-6E8A-4147-A177-3AD203B41FA5}">
                          <a16:colId xmlns:a16="http://schemas.microsoft.com/office/drawing/2014/main" xmlns="" val="3908711461"/>
                        </a:ext>
                      </a:extLst>
                    </a:gridCol>
                  </a:tblGrid>
                  <a:tr h="604011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 smtClean="0"/>
                        </a:p>
                        <a:p>
                          <a:pPr algn="ctr"/>
                          <a:r>
                            <a:rPr lang="en-US" sz="1700" dirty="0" smtClean="0"/>
                            <a:t>Implementation</a:t>
                          </a:r>
                          <a:endParaRPr lang="en-US" sz="1700" dirty="0"/>
                        </a:p>
                      </a:txBody>
                      <a:tcPr marL="60960" marR="60960" marT="30480" marB="304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700" dirty="0" smtClean="0"/>
                            <a:t>WNS</a:t>
                          </a:r>
                          <a:r>
                            <a:rPr lang="en-US" sz="1700" baseline="0" dirty="0" smtClean="0"/>
                            <a:t> </a:t>
                          </a:r>
                        </a:p>
                        <a:p>
                          <a:pPr algn="ctr"/>
                          <a:r>
                            <a:rPr lang="en-US" sz="1700" baseline="0" dirty="0" smtClean="0"/>
                            <a:t>(ns)</a:t>
                          </a:r>
                          <a:endParaRPr lang="en-US" sz="1700" dirty="0"/>
                        </a:p>
                      </a:txBody>
                      <a:tcPr marL="60960" marR="60960" marT="30480" marB="304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700" dirty="0" smtClean="0"/>
                            <a:t>Max</a:t>
                          </a:r>
                          <a:r>
                            <a:rPr lang="en-US" sz="1700" baseline="0" dirty="0" smtClean="0"/>
                            <a:t> Freq.</a:t>
                          </a:r>
                        </a:p>
                        <a:p>
                          <a:pPr algn="ctr"/>
                          <a:r>
                            <a:rPr lang="en-US" sz="1700" baseline="0" dirty="0" smtClean="0"/>
                            <a:t>(MHz)</a:t>
                          </a:r>
                          <a:endParaRPr lang="en-US" sz="1700" dirty="0"/>
                        </a:p>
                      </a:txBody>
                      <a:tcPr marL="60960" marR="60960" marT="30480" marB="304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sz="1700" smtClean="0">
                                  <a:latin typeface="Cambria Math" panose="02040503050406030204" pitchFamily="18" charset="0"/>
                                </a:rPr>
                                <m:t>∆</m:t>
                              </m:r>
                            </m:oMath>
                          </a14:m>
                          <a:r>
                            <a:rPr lang="en-US" sz="1700" i="1" dirty="0" smtClean="0"/>
                            <a:t>Latency</a:t>
                          </a:r>
                        </a:p>
                        <a:p>
                          <a:pPr algn="ctr"/>
                          <a:r>
                            <a:rPr lang="en-US" sz="1700" dirty="0" smtClean="0"/>
                            <a:t>(cycles)</a:t>
                          </a:r>
                          <a:endParaRPr lang="en-US" sz="1700" dirty="0"/>
                        </a:p>
                      </a:txBody>
                      <a:tcPr marL="60960" marR="60960" marT="30480" marB="304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700" dirty="0" smtClean="0"/>
                            <a:t>Max</a:t>
                          </a:r>
                          <a:r>
                            <a:rPr lang="en-US" sz="1700" baseline="0" dirty="0" smtClean="0"/>
                            <a:t> Congestion </a:t>
                          </a:r>
                          <a:r>
                            <a:rPr lang="en-US" sz="1700" baseline="0" dirty="0" err="1" smtClean="0"/>
                            <a:t>Vert</a:t>
                          </a:r>
                          <a:r>
                            <a:rPr lang="en-US" sz="1700" baseline="0" dirty="0" smtClean="0"/>
                            <a:t>, Hori (%)</a:t>
                          </a:r>
                          <a:endParaRPr lang="en-US" sz="1700" dirty="0"/>
                        </a:p>
                      </a:txBody>
                      <a:tcPr marL="60960" marR="60960" marT="30480" marB="304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700" dirty="0" smtClean="0"/>
                            <a:t>#Congested CLBs (&gt;= 100%)</a:t>
                          </a:r>
                          <a:endParaRPr lang="en-US" sz="1700" dirty="0"/>
                        </a:p>
                      </a:txBody>
                      <a:tcPr marL="60960" marR="60960" marT="30480" marB="304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3692237837"/>
                      </a:ext>
                    </a:extLst>
                  </a:tr>
                  <a:tr h="3251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700" dirty="0" smtClean="0"/>
                            <a:t>Baseline</a:t>
                          </a:r>
                          <a:endParaRPr lang="en-US" sz="1700" dirty="0"/>
                        </a:p>
                      </a:txBody>
                      <a:tcPr marL="60960" marR="60960" marT="30480" marB="304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-13.643</a:t>
                          </a:r>
                          <a:endParaRPr lang="en-US" sz="1600" dirty="0"/>
                        </a:p>
                      </a:txBody>
                      <a:tcPr marL="60960" marR="60960" marT="30480" marB="304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42.3</a:t>
                          </a:r>
                          <a:endParaRPr lang="en-US" sz="1600" dirty="0"/>
                        </a:p>
                      </a:txBody>
                      <a:tcPr marL="60960" marR="60960" marT="30480" marB="304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13716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b="0" dirty="0" smtClean="0">
                              <a:solidFill>
                                <a:schemeClr val="tx1"/>
                              </a:solidFill>
                              <a:latin typeface="+mn-lt"/>
                              <a:ea typeface="Times" charset="0"/>
                              <a:cs typeface="Times" panose="02020603050405020304" pitchFamily="18" charset="0"/>
                            </a:rPr>
                            <a:t>1.08 × </a:t>
                          </a:r>
                          <a:r>
                            <a:rPr lang="en-US" sz="1600" b="0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Times" panose="02020603050405020304" pitchFamily="18" charset="0"/>
                            </a:rPr>
                            <a:t>10</a:t>
                          </a:r>
                          <a:r>
                            <a:rPr lang="en-US" sz="1600" b="0" kern="1200" baseline="300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Times" panose="02020603050405020304" pitchFamily="18" charset="0"/>
                            </a:rPr>
                            <a:t>6</a:t>
                          </a:r>
                          <a:endParaRPr lang="en-US" sz="1600" b="0" kern="1200" dirty="0" smtClean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Times" panose="02020603050405020304" pitchFamily="18" charset="0"/>
                          </a:endParaRPr>
                        </a:p>
                      </a:txBody>
                      <a:tcPr marL="60960" marR="60960" marT="30480" marB="304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133.33, 178.96</a:t>
                          </a:r>
                          <a:endParaRPr lang="en-US" sz="1600" dirty="0"/>
                        </a:p>
                      </a:txBody>
                      <a:tcPr marL="60960" marR="60960" marT="30480" marB="304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1272</a:t>
                          </a:r>
                          <a:endParaRPr lang="en-US" sz="1600" dirty="0"/>
                        </a:p>
                      </a:txBody>
                      <a:tcPr marL="60960" marR="60960" marT="30480" marB="304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2503077565"/>
                      </a:ext>
                    </a:extLst>
                  </a:tr>
                  <a:tr h="3251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700" dirty="0" smtClean="0"/>
                            <a:t>Not Inline</a:t>
                          </a:r>
                          <a:endParaRPr lang="en-US" sz="1700" dirty="0"/>
                        </a:p>
                      </a:txBody>
                      <a:tcPr marL="60960" marR="60960" marT="30480" marB="304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>
                              <a:solidFill>
                                <a:srgbClr val="FF0000"/>
                              </a:solidFill>
                            </a:rPr>
                            <a:t>-3.504</a:t>
                          </a:r>
                          <a:endParaRPr lang="en-US" sz="16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marL="60960" marR="60960" marT="30480" marB="304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>
                              <a:solidFill>
                                <a:srgbClr val="FF0000"/>
                              </a:solidFill>
                            </a:rPr>
                            <a:t>74.1</a:t>
                          </a:r>
                          <a:endParaRPr lang="en-US" sz="16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marL="60960" marR="60960" marT="30480" marB="304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>
                              <a:solidFill>
                                <a:srgbClr val="FF0000"/>
                              </a:solidFill>
                            </a:rPr>
                            <a:t>+23</a:t>
                          </a:r>
                          <a:endParaRPr lang="en-US" sz="16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marL="60960" marR="60960" marT="30480" marB="304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>
                              <a:solidFill>
                                <a:srgbClr val="FF0000"/>
                              </a:solidFill>
                            </a:rPr>
                            <a:t>129.85, 97.60</a:t>
                          </a:r>
                          <a:endParaRPr lang="en-US" sz="16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marL="60960" marR="60960" marT="30480" marB="304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>
                              <a:solidFill>
                                <a:srgbClr val="FF0000"/>
                              </a:solidFill>
                            </a:rPr>
                            <a:t>193</a:t>
                          </a:r>
                          <a:endParaRPr lang="en-US" sz="16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marL="60960" marR="60960" marT="30480" marB="304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287975004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4041854" y="1365385"/>
              <a:ext cx="7697564" cy="1254251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1601565">
                      <a:extLst>
                        <a:ext uri="{9D8B030D-6E8A-4147-A177-3AD203B41FA5}">
                          <a16:colId xmlns:a16="http://schemas.microsoft.com/office/drawing/2014/main" val="1977550674"/>
                        </a:ext>
                      </a:extLst>
                    </a:gridCol>
                    <a:gridCol w="757382">
                      <a:extLst>
                        <a:ext uri="{9D8B030D-6E8A-4147-A177-3AD203B41FA5}">
                          <a16:colId xmlns:a16="http://schemas.microsoft.com/office/drawing/2014/main" val="2403414003"/>
                        </a:ext>
                      </a:extLst>
                    </a:gridCol>
                    <a:gridCol w="1043709">
                      <a:extLst>
                        <a:ext uri="{9D8B030D-6E8A-4147-A177-3AD203B41FA5}">
                          <a16:colId xmlns:a16="http://schemas.microsoft.com/office/drawing/2014/main" val="2655947155"/>
                        </a:ext>
                      </a:extLst>
                    </a:gridCol>
                    <a:gridCol w="1076946">
                      <a:extLst>
                        <a:ext uri="{9D8B030D-6E8A-4147-A177-3AD203B41FA5}">
                          <a16:colId xmlns:a16="http://schemas.microsoft.com/office/drawing/2014/main" val="80590699"/>
                        </a:ext>
                      </a:extLst>
                    </a:gridCol>
                    <a:gridCol w="1650003">
                      <a:extLst>
                        <a:ext uri="{9D8B030D-6E8A-4147-A177-3AD203B41FA5}">
                          <a16:colId xmlns:a16="http://schemas.microsoft.com/office/drawing/2014/main" val="2323187848"/>
                        </a:ext>
                      </a:extLst>
                    </a:gridCol>
                    <a:gridCol w="1567959">
                      <a:extLst>
                        <a:ext uri="{9D8B030D-6E8A-4147-A177-3AD203B41FA5}">
                          <a16:colId xmlns:a16="http://schemas.microsoft.com/office/drawing/2014/main" val="3908711461"/>
                        </a:ext>
                      </a:extLst>
                    </a:gridCol>
                  </a:tblGrid>
                  <a:tr h="604011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 smtClean="0"/>
                        </a:p>
                        <a:p>
                          <a:pPr algn="ctr"/>
                          <a:r>
                            <a:rPr lang="en-US" sz="1700" dirty="0" smtClean="0"/>
                            <a:t>Implementation</a:t>
                          </a:r>
                          <a:endParaRPr lang="en-US" sz="1700" dirty="0"/>
                        </a:p>
                      </a:txBody>
                      <a:tcPr marL="60960" marR="60960" marT="30480" marB="304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700" dirty="0" smtClean="0"/>
                            <a:t>WNS</a:t>
                          </a:r>
                          <a:r>
                            <a:rPr lang="en-US" sz="1700" baseline="0" dirty="0" smtClean="0"/>
                            <a:t> </a:t>
                          </a:r>
                        </a:p>
                        <a:p>
                          <a:pPr algn="ctr"/>
                          <a:r>
                            <a:rPr lang="en-US" sz="1700" baseline="0" dirty="0" smtClean="0"/>
                            <a:t>(ns)</a:t>
                          </a:r>
                          <a:endParaRPr lang="en-US" sz="1700" dirty="0"/>
                        </a:p>
                      </a:txBody>
                      <a:tcPr marL="60960" marR="60960" marT="30480" marB="304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700" dirty="0" smtClean="0"/>
                            <a:t>Max</a:t>
                          </a:r>
                          <a:r>
                            <a:rPr lang="en-US" sz="1700" baseline="0" dirty="0" smtClean="0"/>
                            <a:t> Freq.</a:t>
                          </a:r>
                        </a:p>
                        <a:p>
                          <a:pPr algn="ctr"/>
                          <a:r>
                            <a:rPr lang="en-US" sz="1700" baseline="0" dirty="0" smtClean="0"/>
                            <a:t>(MHz)</a:t>
                          </a:r>
                          <a:endParaRPr lang="en-US" sz="1700" dirty="0"/>
                        </a:p>
                      </a:txBody>
                      <a:tcPr marL="60960" marR="60960" marT="30480" marB="304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0960" marR="60960" marT="30480" marB="304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16384" t="-5000" r="-299435" b="-1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700" dirty="0" smtClean="0"/>
                            <a:t>Max</a:t>
                          </a:r>
                          <a:r>
                            <a:rPr lang="en-US" sz="1700" baseline="0" dirty="0" smtClean="0"/>
                            <a:t> Congestion </a:t>
                          </a:r>
                          <a:r>
                            <a:rPr lang="en-US" sz="1700" baseline="0" dirty="0" err="1" smtClean="0"/>
                            <a:t>Vert</a:t>
                          </a:r>
                          <a:r>
                            <a:rPr lang="en-US" sz="1700" baseline="0" dirty="0" smtClean="0"/>
                            <a:t>, Hori (%)</a:t>
                          </a:r>
                          <a:endParaRPr lang="en-US" sz="1700" dirty="0"/>
                        </a:p>
                      </a:txBody>
                      <a:tcPr marL="60960" marR="60960" marT="30480" marB="304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700" dirty="0" smtClean="0"/>
                            <a:t>#Congested CLBs (&gt;= 100%)</a:t>
                          </a:r>
                          <a:endParaRPr lang="en-US" sz="1700" dirty="0"/>
                        </a:p>
                      </a:txBody>
                      <a:tcPr marL="60960" marR="60960" marT="30480" marB="304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692237837"/>
                      </a:ext>
                    </a:extLst>
                  </a:tr>
                  <a:tr h="3251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700" dirty="0" smtClean="0"/>
                            <a:t>Baseline</a:t>
                          </a:r>
                          <a:endParaRPr lang="en-US" sz="1700" dirty="0"/>
                        </a:p>
                      </a:txBody>
                      <a:tcPr marL="60960" marR="60960" marT="30480" marB="304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-13.643</a:t>
                          </a:r>
                          <a:endParaRPr lang="en-US" sz="1600" dirty="0"/>
                        </a:p>
                      </a:txBody>
                      <a:tcPr marL="60960" marR="60960" marT="30480" marB="304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42.3</a:t>
                          </a:r>
                          <a:endParaRPr lang="en-US" sz="1600" dirty="0"/>
                        </a:p>
                      </a:txBody>
                      <a:tcPr marL="60960" marR="60960" marT="30480" marB="304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13716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b="0" dirty="0" smtClean="0">
                              <a:solidFill>
                                <a:schemeClr val="tx1"/>
                              </a:solidFill>
                              <a:latin typeface="+mn-lt"/>
                              <a:ea typeface="Times" charset="0"/>
                              <a:cs typeface="Times" panose="02020603050405020304" pitchFamily="18" charset="0"/>
                            </a:rPr>
                            <a:t>1.08 × </a:t>
                          </a:r>
                          <a:r>
                            <a:rPr lang="en-US" sz="1600" b="0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Times" panose="02020603050405020304" pitchFamily="18" charset="0"/>
                            </a:rPr>
                            <a:t>10</a:t>
                          </a:r>
                          <a:r>
                            <a:rPr lang="en-US" sz="1600" b="0" kern="1200" baseline="300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Times" panose="02020603050405020304" pitchFamily="18" charset="0"/>
                            </a:rPr>
                            <a:t>6</a:t>
                          </a:r>
                          <a:endParaRPr lang="en-US" sz="1600" b="0" kern="1200" dirty="0" smtClean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Times" panose="02020603050405020304" pitchFamily="18" charset="0"/>
                          </a:endParaRPr>
                        </a:p>
                      </a:txBody>
                      <a:tcPr marL="60960" marR="60960" marT="30480" marB="304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133.33, 178.96</a:t>
                          </a:r>
                          <a:endParaRPr lang="en-US" sz="1600" dirty="0"/>
                        </a:p>
                      </a:txBody>
                      <a:tcPr marL="60960" marR="60960" marT="30480" marB="304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1272</a:t>
                          </a:r>
                          <a:endParaRPr lang="en-US" sz="1600" dirty="0"/>
                        </a:p>
                      </a:txBody>
                      <a:tcPr marL="60960" marR="60960" marT="30480" marB="304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03077565"/>
                      </a:ext>
                    </a:extLst>
                  </a:tr>
                  <a:tr h="3251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700" dirty="0" smtClean="0"/>
                            <a:t>Not Inline</a:t>
                          </a:r>
                          <a:endParaRPr lang="en-US" sz="1700" dirty="0"/>
                        </a:p>
                      </a:txBody>
                      <a:tcPr marL="60960" marR="60960" marT="30480" marB="304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>
                              <a:solidFill>
                                <a:srgbClr val="FF0000"/>
                              </a:solidFill>
                            </a:rPr>
                            <a:t>-3.504</a:t>
                          </a:r>
                          <a:endParaRPr lang="en-US" sz="16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marL="60960" marR="60960" marT="30480" marB="304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>
                              <a:solidFill>
                                <a:srgbClr val="FF0000"/>
                              </a:solidFill>
                            </a:rPr>
                            <a:t>74.1</a:t>
                          </a:r>
                          <a:endParaRPr lang="en-US" sz="16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marL="60960" marR="60960" marT="30480" marB="304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>
                              <a:solidFill>
                                <a:srgbClr val="FF0000"/>
                              </a:solidFill>
                            </a:rPr>
                            <a:t>+23</a:t>
                          </a:r>
                          <a:endParaRPr lang="en-US" sz="16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marL="60960" marR="60960" marT="30480" marB="304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>
                              <a:solidFill>
                                <a:srgbClr val="FF0000"/>
                              </a:solidFill>
                            </a:rPr>
                            <a:t>129.85, 97.60</a:t>
                          </a:r>
                          <a:endParaRPr lang="en-US" sz="16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marL="60960" marR="60960" marT="30480" marB="304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>
                              <a:solidFill>
                                <a:srgbClr val="FF0000"/>
                              </a:solidFill>
                            </a:rPr>
                            <a:t>193</a:t>
                          </a:r>
                          <a:endParaRPr lang="en-US" sz="16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marL="60960" marR="60960" marT="30480" marB="304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879750042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78" t="8795" r="4319" b="537"/>
          <a:stretch/>
        </p:blipFill>
        <p:spPr>
          <a:xfrm>
            <a:off x="4439110" y="3122264"/>
            <a:ext cx="1638417" cy="167021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36" t="8979" r="6029" b="1496"/>
          <a:stretch/>
        </p:blipFill>
        <p:spPr>
          <a:xfrm>
            <a:off x="4439110" y="4987720"/>
            <a:ext cx="1661095" cy="163995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69" t="9734" r="6316" b="2118"/>
          <a:stretch/>
        </p:blipFill>
        <p:spPr>
          <a:xfrm>
            <a:off x="7296663" y="3123079"/>
            <a:ext cx="1605908" cy="167380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50" t="8824" r="6460" b="968"/>
          <a:stretch/>
        </p:blipFill>
        <p:spPr>
          <a:xfrm>
            <a:off x="7305900" y="4965926"/>
            <a:ext cx="1596671" cy="1661747"/>
          </a:xfrm>
          <a:prstGeom prst="rect">
            <a:avLst/>
          </a:prstGeom>
        </p:spPr>
      </p:pic>
      <p:sp>
        <p:nvSpPr>
          <p:cNvPr id="17" name="Content Placeholder 1"/>
          <p:cNvSpPr txBox="1">
            <a:spLocks/>
          </p:cNvSpPr>
          <p:nvPr/>
        </p:nvSpPr>
        <p:spPr>
          <a:xfrm>
            <a:off x="6144785" y="5351483"/>
            <a:ext cx="1200148" cy="448955"/>
          </a:xfrm>
          <a:prstGeom prst="rect">
            <a:avLst/>
          </a:prstGeom>
        </p:spPr>
        <p:txBody>
          <a:bodyPr vert="horz" lIns="60960" tIns="30480" rIns="60960" bIns="30480" rtlCol="0">
            <a:noAutofit/>
          </a:bodyPr>
          <a:lstStyle>
            <a:lvl1pPr marL="342900" indent="-342900" algn="l" defTabSz="13716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50000"/>
              </a:lnSpc>
              <a:buNone/>
            </a:pPr>
            <a:r>
              <a:rPr lang="en-US" sz="1600" b="1" dirty="0"/>
              <a:t>Step 1 </a:t>
            </a:r>
          </a:p>
          <a:p>
            <a:pPr marL="0" indent="0" algn="ctr">
              <a:lnSpc>
                <a:spcPct val="50000"/>
              </a:lnSpc>
              <a:buNone/>
            </a:pPr>
            <a:r>
              <a:rPr lang="en-US" sz="1600" dirty="0"/>
              <a:t>Not Inline(V)</a:t>
            </a:r>
          </a:p>
        </p:txBody>
      </p:sp>
      <p:sp>
        <p:nvSpPr>
          <p:cNvPr id="18" name="Content Placeholder 1"/>
          <p:cNvSpPr txBox="1">
            <a:spLocks/>
          </p:cNvSpPr>
          <p:nvPr/>
        </p:nvSpPr>
        <p:spPr>
          <a:xfrm>
            <a:off x="6127915" y="3563064"/>
            <a:ext cx="1200148" cy="448955"/>
          </a:xfrm>
          <a:prstGeom prst="rect">
            <a:avLst/>
          </a:prstGeom>
        </p:spPr>
        <p:txBody>
          <a:bodyPr vert="horz" lIns="60960" tIns="30480" rIns="60960" bIns="30480" rtlCol="0">
            <a:noAutofit/>
          </a:bodyPr>
          <a:lstStyle>
            <a:lvl1pPr marL="342900" indent="-342900" algn="l" defTabSz="13716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50000"/>
              </a:lnSpc>
              <a:buNone/>
            </a:pPr>
            <a:r>
              <a:rPr lang="en-US" sz="1600" b="1" dirty="0"/>
              <a:t>Step 1 </a:t>
            </a:r>
          </a:p>
          <a:p>
            <a:pPr marL="0" indent="0" algn="ctr">
              <a:lnSpc>
                <a:spcPct val="50000"/>
              </a:lnSpc>
              <a:buNone/>
            </a:pPr>
            <a:r>
              <a:rPr lang="en-US" sz="1600" dirty="0"/>
              <a:t>Not Inline(H)</a:t>
            </a:r>
          </a:p>
        </p:txBody>
      </p:sp>
      <p:sp>
        <p:nvSpPr>
          <p:cNvPr id="21" name="Content Placeholder 1"/>
          <p:cNvSpPr txBox="1">
            <a:spLocks/>
          </p:cNvSpPr>
          <p:nvPr/>
        </p:nvSpPr>
        <p:spPr>
          <a:xfrm>
            <a:off x="3303191" y="3823859"/>
            <a:ext cx="1200148" cy="448955"/>
          </a:xfrm>
          <a:prstGeom prst="rect">
            <a:avLst/>
          </a:prstGeom>
        </p:spPr>
        <p:txBody>
          <a:bodyPr vert="horz" lIns="60960" tIns="30480" rIns="60960" bIns="30480" rtlCol="0">
            <a:noAutofit/>
          </a:bodyPr>
          <a:lstStyle>
            <a:lvl1pPr marL="342900" indent="-342900" algn="l" defTabSz="13716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50000"/>
              </a:lnSpc>
              <a:buNone/>
            </a:pPr>
            <a:r>
              <a:rPr lang="en-US" sz="1600" dirty="0"/>
              <a:t>Baseline(H)</a:t>
            </a:r>
          </a:p>
        </p:txBody>
      </p:sp>
      <p:sp>
        <p:nvSpPr>
          <p:cNvPr id="22" name="Content Placeholder 1"/>
          <p:cNvSpPr txBox="1">
            <a:spLocks/>
          </p:cNvSpPr>
          <p:nvPr/>
        </p:nvSpPr>
        <p:spPr>
          <a:xfrm>
            <a:off x="3317717" y="5607715"/>
            <a:ext cx="1200148" cy="448955"/>
          </a:xfrm>
          <a:prstGeom prst="rect">
            <a:avLst/>
          </a:prstGeom>
        </p:spPr>
        <p:txBody>
          <a:bodyPr vert="horz" lIns="60960" tIns="30480" rIns="60960" bIns="30480" rtlCol="0">
            <a:noAutofit/>
          </a:bodyPr>
          <a:lstStyle>
            <a:lvl1pPr marL="342900" indent="-342900" algn="l" defTabSz="13716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50000"/>
              </a:lnSpc>
              <a:buNone/>
            </a:pPr>
            <a:r>
              <a:rPr lang="en-US" sz="1600" dirty="0"/>
              <a:t>Baseline(V)</a:t>
            </a:r>
          </a:p>
        </p:txBody>
      </p:sp>
      <p:sp>
        <p:nvSpPr>
          <p:cNvPr id="12" name="Content Placeholder 1"/>
          <p:cNvSpPr txBox="1">
            <a:spLocks/>
          </p:cNvSpPr>
          <p:nvPr/>
        </p:nvSpPr>
        <p:spPr>
          <a:xfrm>
            <a:off x="184806" y="2769615"/>
            <a:ext cx="3048609" cy="2838101"/>
          </a:xfrm>
          <a:prstGeom prst="rect">
            <a:avLst/>
          </a:prstGeom>
          <a:noFill/>
        </p:spPr>
        <p:txBody>
          <a:bodyPr vert="horz" lIns="60960" tIns="30480" rIns="60960" bIns="30480" rtlCol="0">
            <a:noAutofit/>
          </a:bodyPr>
          <a:lstStyle>
            <a:lvl1pPr marL="342900" indent="-342900" algn="l" defTabSz="13716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000" dirty="0"/>
              <a:t>Step 1: Not Inline</a:t>
            </a:r>
            <a:endParaRPr lang="en-US" sz="1867" dirty="0"/>
          </a:p>
          <a:p>
            <a:pPr>
              <a:lnSpc>
                <a:spcPct val="100000"/>
              </a:lnSpc>
            </a:pPr>
            <a:r>
              <a:rPr lang="en-US" sz="1733" dirty="0"/>
              <a:t>The classification function contains 52 classifiers. </a:t>
            </a:r>
          </a:p>
          <a:p>
            <a:pPr>
              <a:lnSpc>
                <a:spcPct val="100000"/>
              </a:lnSpc>
            </a:pPr>
            <a:r>
              <a:rPr lang="en-US" sz="1733" i="1" dirty="0"/>
              <a:t>Function </a:t>
            </a:r>
            <a:r>
              <a:rPr lang="en-US" sz="1733" i="1" dirty="0" err="1"/>
              <a:t>inlining</a:t>
            </a:r>
            <a:r>
              <a:rPr lang="en-US" sz="1733" i="1" dirty="0"/>
              <a:t> </a:t>
            </a:r>
            <a:r>
              <a:rPr lang="en-US" sz="1733" dirty="0"/>
              <a:t>increases the complexity in C synthesis and generates a larger design.</a:t>
            </a:r>
          </a:p>
          <a:p>
            <a:pPr>
              <a:lnSpc>
                <a:spcPct val="100000"/>
              </a:lnSpc>
            </a:pPr>
            <a:r>
              <a:rPr lang="en-US" sz="1733" dirty="0"/>
              <a:t>Not inline the classifiers.</a:t>
            </a:r>
          </a:p>
          <a:p>
            <a:pPr>
              <a:lnSpc>
                <a:spcPct val="100000"/>
              </a:lnSpc>
            </a:pPr>
            <a:endParaRPr lang="en-US" sz="1733" dirty="0"/>
          </a:p>
          <a:p>
            <a:pPr marL="0" indent="0">
              <a:lnSpc>
                <a:spcPct val="100000"/>
              </a:lnSpc>
              <a:buNone/>
            </a:pPr>
            <a:endParaRPr lang="en-US" sz="1733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0757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0" y="1208362"/>
            <a:ext cx="3200400" cy="570043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612247" y="96819"/>
            <a:ext cx="7947553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000" b="1" dirty="0">
                <a:solidFill>
                  <a:schemeClr val="bg1"/>
                </a:solidFill>
                <a:latin typeface="Arial" panose="020B0604020202020204" pitchFamily="34" charset="0"/>
                <a:ea typeface="華康儷粗黑(P)" panose="020B0700000000000000" pitchFamily="34" charset="-120"/>
                <a:cs typeface="Arial" panose="020B0604020202020204" pitchFamily="34" charset="0"/>
              </a:rPr>
              <a:t>Case Study</a:t>
            </a:r>
            <a:endParaRPr lang="zh-TW" altLang="en-US" sz="4000" b="1" dirty="0">
              <a:solidFill>
                <a:schemeClr val="bg1"/>
              </a:solidFill>
              <a:latin typeface="Arial" panose="020B0604020202020204" pitchFamily="34" charset="0"/>
              <a:ea typeface="華康儷粗黑(P)" panose="020B0700000000000000" pitchFamily="34" charset="-12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4041854" y="1365385"/>
              <a:ext cx="7697564" cy="1579371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1601565">
                      <a:extLst>
                        <a:ext uri="{9D8B030D-6E8A-4147-A177-3AD203B41FA5}">
                          <a16:colId xmlns:a16="http://schemas.microsoft.com/office/drawing/2014/main" xmlns="" val="1977550674"/>
                        </a:ext>
                      </a:extLst>
                    </a:gridCol>
                    <a:gridCol w="757382">
                      <a:extLst>
                        <a:ext uri="{9D8B030D-6E8A-4147-A177-3AD203B41FA5}">
                          <a16:colId xmlns:a16="http://schemas.microsoft.com/office/drawing/2014/main" xmlns="" val="2403414003"/>
                        </a:ext>
                      </a:extLst>
                    </a:gridCol>
                    <a:gridCol w="1043709">
                      <a:extLst>
                        <a:ext uri="{9D8B030D-6E8A-4147-A177-3AD203B41FA5}">
                          <a16:colId xmlns:a16="http://schemas.microsoft.com/office/drawing/2014/main" xmlns="" val="2655947155"/>
                        </a:ext>
                      </a:extLst>
                    </a:gridCol>
                    <a:gridCol w="1076946">
                      <a:extLst>
                        <a:ext uri="{9D8B030D-6E8A-4147-A177-3AD203B41FA5}">
                          <a16:colId xmlns:a16="http://schemas.microsoft.com/office/drawing/2014/main" xmlns="" val="80590699"/>
                        </a:ext>
                      </a:extLst>
                    </a:gridCol>
                    <a:gridCol w="1650003">
                      <a:extLst>
                        <a:ext uri="{9D8B030D-6E8A-4147-A177-3AD203B41FA5}">
                          <a16:colId xmlns:a16="http://schemas.microsoft.com/office/drawing/2014/main" xmlns="" val="2323187848"/>
                        </a:ext>
                      </a:extLst>
                    </a:gridCol>
                    <a:gridCol w="1567959">
                      <a:extLst>
                        <a:ext uri="{9D8B030D-6E8A-4147-A177-3AD203B41FA5}">
                          <a16:colId xmlns:a16="http://schemas.microsoft.com/office/drawing/2014/main" xmlns="" val="3908711461"/>
                        </a:ext>
                      </a:extLst>
                    </a:gridCol>
                  </a:tblGrid>
                  <a:tr h="604011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 smtClean="0"/>
                        </a:p>
                        <a:p>
                          <a:pPr algn="ctr"/>
                          <a:r>
                            <a:rPr lang="en-US" sz="1700" dirty="0" smtClean="0"/>
                            <a:t>Implementation</a:t>
                          </a:r>
                          <a:endParaRPr lang="en-US" sz="1700" dirty="0"/>
                        </a:p>
                      </a:txBody>
                      <a:tcPr marL="60960" marR="60960" marT="30480" marB="304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700" dirty="0" smtClean="0"/>
                            <a:t>WNS</a:t>
                          </a:r>
                          <a:r>
                            <a:rPr lang="en-US" sz="1700" baseline="0" dirty="0" smtClean="0"/>
                            <a:t> </a:t>
                          </a:r>
                        </a:p>
                        <a:p>
                          <a:pPr algn="ctr"/>
                          <a:r>
                            <a:rPr lang="en-US" sz="1700" baseline="0" dirty="0" smtClean="0"/>
                            <a:t>(ns)</a:t>
                          </a:r>
                          <a:endParaRPr lang="en-US" sz="1700" dirty="0"/>
                        </a:p>
                      </a:txBody>
                      <a:tcPr marL="60960" marR="60960" marT="30480" marB="304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700" dirty="0" smtClean="0"/>
                            <a:t>Max</a:t>
                          </a:r>
                          <a:r>
                            <a:rPr lang="en-US" sz="1700" baseline="0" dirty="0" smtClean="0"/>
                            <a:t> Freq.</a:t>
                          </a:r>
                        </a:p>
                        <a:p>
                          <a:pPr algn="ctr"/>
                          <a:r>
                            <a:rPr lang="en-US" sz="1700" baseline="0" dirty="0" smtClean="0"/>
                            <a:t>(MHz)</a:t>
                          </a:r>
                          <a:endParaRPr lang="en-US" sz="1700" dirty="0"/>
                        </a:p>
                      </a:txBody>
                      <a:tcPr marL="60960" marR="60960" marT="30480" marB="304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sz="1700" smtClean="0">
                                  <a:latin typeface="Cambria Math" panose="02040503050406030204" pitchFamily="18" charset="0"/>
                                </a:rPr>
                                <m:t>∆</m:t>
                              </m:r>
                            </m:oMath>
                          </a14:m>
                          <a:r>
                            <a:rPr lang="en-US" sz="1700" i="1" dirty="0" smtClean="0"/>
                            <a:t>Latency</a:t>
                          </a:r>
                        </a:p>
                        <a:p>
                          <a:pPr algn="ctr"/>
                          <a:r>
                            <a:rPr lang="en-US" sz="1700" dirty="0" smtClean="0"/>
                            <a:t>(cycles)</a:t>
                          </a:r>
                          <a:endParaRPr lang="en-US" sz="1700" dirty="0"/>
                        </a:p>
                      </a:txBody>
                      <a:tcPr marL="60960" marR="60960" marT="30480" marB="304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700" dirty="0" smtClean="0"/>
                            <a:t>Max</a:t>
                          </a:r>
                          <a:r>
                            <a:rPr lang="en-US" sz="1700" baseline="0" dirty="0" smtClean="0"/>
                            <a:t> Congestion </a:t>
                          </a:r>
                          <a:r>
                            <a:rPr lang="en-US" sz="1700" baseline="0" dirty="0" err="1" smtClean="0"/>
                            <a:t>Vert</a:t>
                          </a:r>
                          <a:r>
                            <a:rPr lang="en-US" sz="1700" baseline="0" dirty="0" smtClean="0"/>
                            <a:t>, Hori (%)</a:t>
                          </a:r>
                          <a:endParaRPr lang="en-US" sz="1700" dirty="0"/>
                        </a:p>
                      </a:txBody>
                      <a:tcPr marL="60960" marR="60960" marT="30480" marB="304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700" dirty="0" smtClean="0"/>
                            <a:t>#Congested CLBs (&gt;= 100%)</a:t>
                          </a:r>
                          <a:endParaRPr lang="en-US" sz="1700" dirty="0"/>
                        </a:p>
                      </a:txBody>
                      <a:tcPr marL="60960" marR="60960" marT="30480" marB="304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3692237837"/>
                      </a:ext>
                    </a:extLst>
                  </a:tr>
                  <a:tr h="3251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700" dirty="0" smtClean="0"/>
                            <a:t>Baseline</a:t>
                          </a:r>
                          <a:endParaRPr lang="en-US" sz="1700" dirty="0"/>
                        </a:p>
                      </a:txBody>
                      <a:tcPr marL="60960" marR="60960" marT="30480" marB="304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-13.643</a:t>
                          </a:r>
                          <a:endParaRPr lang="en-US" sz="1600" dirty="0"/>
                        </a:p>
                      </a:txBody>
                      <a:tcPr marL="60960" marR="60960" marT="30480" marB="304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42.3</a:t>
                          </a:r>
                          <a:endParaRPr lang="en-US" sz="1600" dirty="0"/>
                        </a:p>
                      </a:txBody>
                      <a:tcPr marL="60960" marR="60960" marT="30480" marB="304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13716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b="0" dirty="0" smtClean="0">
                              <a:solidFill>
                                <a:schemeClr val="tx1"/>
                              </a:solidFill>
                              <a:latin typeface="+mn-lt"/>
                              <a:ea typeface="Times" charset="0"/>
                              <a:cs typeface="Times" panose="02020603050405020304" pitchFamily="18" charset="0"/>
                            </a:rPr>
                            <a:t>1.08 × </a:t>
                          </a:r>
                          <a:r>
                            <a:rPr lang="en-US" sz="1600" b="0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Times" panose="02020603050405020304" pitchFamily="18" charset="0"/>
                            </a:rPr>
                            <a:t>10</a:t>
                          </a:r>
                          <a:r>
                            <a:rPr lang="en-US" sz="1600" b="0" kern="1200" baseline="300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Times" panose="02020603050405020304" pitchFamily="18" charset="0"/>
                            </a:rPr>
                            <a:t>6</a:t>
                          </a:r>
                          <a:endParaRPr lang="en-US" sz="1600" b="0" kern="1200" dirty="0" smtClean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Times" panose="02020603050405020304" pitchFamily="18" charset="0"/>
                          </a:endParaRPr>
                        </a:p>
                      </a:txBody>
                      <a:tcPr marL="60960" marR="60960" marT="30480" marB="304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133.33, 178.96</a:t>
                          </a:r>
                          <a:endParaRPr lang="en-US" sz="1600" dirty="0"/>
                        </a:p>
                      </a:txBody>
                      <a:tcPr marL="60960" marR="60960" marT="30480" marB="304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1272</a:t>
                          </a:r>
                          <a:endParaRPr lang="en-US" sz="1600" dirty="0"/>
                        </a:p>
                      </a:txBody>
                      <a:tcPr marL="60960" marR="60960" marT="30480" marB="304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2503077565"/>
                      </a:ext>
                    </a:extLst>
                  </a:tr>
                  <a:tr h="3251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700" dirty="0" smtClean="0"/>
                            <a:t>Not Inline</a:t>
                          </a:r>
                          <a:endParaRPr lang="en-US" sz="1700" dirty="0"/>
                        </a:p>
                      </a:txBody>
                      <a:tcPr marL="60960" marR="60960" marT="30480" marB="304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-3.504</a:t>
                          </a:r>
                          <a:endParaRPr lang="en-US" sz="1600" dirty="0"/>
                        </a:p>
                      </a:txBody>
                      <a:tcPr marL="60960" marR="60960" marT="30480" marB="304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74.1</a:t>
                          </a:r>
                          <a:endParaRPr lang="en-US" sz="1600" dirty="0"/>
                        </a:p>
                      </a:txBody>
                      <a:tcPr marL="60960" marR="60960" marT="30480" marB="304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+23</a:t>
                          </a:r>
                          <a:endParaRPr lang="en-US" sz="1600" dirty="0"/>
                        </a:p>
                      </a:txBody>
                      <a:tcPr marL="60960" marR="60960" marT="30480" marB="304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129.85, 97.60</a:t>
                          </a:r>
                          <a:endParaRPr lang="en-US" sz="1600" dirty="0"/>
                        </a:p>
                      </a:txBody>
                      <a:tcPr marL="60960" marR="60960" marT="30480" marB="304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193</a:t>
                          </a:r>
                          <a:endParaRPr lang="en-US" sz="1600" dirty="0"/>
                        </a:p>
                      </a:txBody>
                      <a:tcPr marL="60960" marR="60960" marT="30480" marB="304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2879750042"/>
                      </a:ext>
                    </a:extLst>
                  </a:tr>
                  <a:tr h="3251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700" dirty="0" smtClean="0"/>
                            <a:t>Replication</a:t>
                          </a:r>
                          <a:endParaRPr lang="en-US" sz="1700" dirty="0"/>
                        </a:p>
                      </a:txBody>
                      <a:tcPr marL="60960" marR="60960" marT="30480" marB="304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>
                              <a:solidFill>
                                <a:srgbClr val="FF0000"/>
                              </a:solidFill>
                            </a:rPr>
                            <a:t>-0.767</a:t>
                          </a:r>
                          <a:endParaRPr lang="en-US" sz="16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marL="60960" marR="60960" marT="30480" marB="304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>
                              <a:solidFill>
                                <a:srgbClr val="FF0000"/>
                              </a:solidFill>
                            </a:rPr>
                            <a:t>92.9</a:t>
                          </a:r>
                          <a:endParaRPr lang="en-US" sz="16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marL="60960" marR="60960" marT="30480" marB="304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>
                              <a:solidFill>
                                <a:srgbClr val="FF0000"/>
                              </a:solidFill>
                            </a:rPr>
                            <a:t>+0</a:t>
                          </a:r>
                          <a:endParaRPr lang="en-US" sz="16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marL="60960" marR="60960" marT="30480" marB="304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>
                              <a:solidFill>
                                <a:srgbClr val="FF0000"/>
                              </a:solidFill>
                            </a:rPr>
                            <a:t>106.15, 104.73</a:t>
                          </a:r>
                          <a:endParaRPr lang="en-US" sz="16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marL="60960" marR="60960" marT="30480" marB="304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>
                              <a:solidFill>
                                <a:srgbClr val="FF0000"/>
                              </a:solidFill>
                            </a:rPr>
                            <a:t>17</a:t>
                          </a:r>
                          <a:endParaRPr lang="en-US" sz="16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marL="60960" marR="60960" marT="30480" marB="304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18692226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4041854" y="1365385"/>
              <a:ext cx="7697564" cy="1579371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1601565">
                      <a:extLst>
                        <a:ext uri="{9D8B030D-6E8A-4147-A177-3AD203B41FA5}">
                          <a16:colId xmlns:a16="http://schemas.microsoft.com/office/drawing/2014/main" val="1977550674"/>
                        </a:ext>
                      </a:extLst>
                    </a:gridCol>
                    <a:gridCol w="757382">
                      <a:extLst>
                        <a:ext uri="{9D8B030D-6E8A-4147-A177-3AD203B41FA5}">
                          <a16:colId xmlns:a16="http://schemas.microsoft.com/office/drawing/2014/main" val="2403414003"/>
                        </a:ext>
                      </a:extLst>
                    </a:gridCol>
                    <a:gridCol w="1043709">
                      <a:extLst>
                        <a:ext uri="{9D8B030D-6E8A-4147-A177-3AD203B41FA5}">
                          <a16:colId xmlns:a16="http://schemas.microsoft.com/office/drawing/2014/main" val="2655947155"/>
                        </a:ext>
                      </a:extLst>
                    </a:gridCol>
                    <a:gridCol w="1076946">
                      <a:extLst>
                        <a:ext uri="{9D8B030D-6E8A-4147-A177-3AD203B41FA5}">
                          <a16:colId xmlns:a16="http://schemas.microsoft.com/office/drawing/2014/main" val="80590699"/>
                        </a:ext>
                      </a:extLst>
                    </a:gridCol>
                    <a:gridCol w="1650003">
                      <a:extLst>
                        <a:ext uri="{9D8B030D-6E8A-4147-A177-3AD203B41FA5}">
                          <a16:colId xmlns:a16="http://schemas.microsoft.com/office/drawing/2014/main" val="2323187848"/>
                        </a:ext>
                      </a:extLst>
                    </a:gridCol>
                    <a:gridCol w="1567959">
                      <a:extLst>
                        <a:ext uri="{9D8B030D-6E8A-4147-A177-3AD203B41FA5}">
                          <a16:colId xmlns:a16="http://schemas.microsoft.com/office/drawing/2014/main" val="3908711461"/>
                        </a:ext>
                      </a:extLst>
                    </a:gridCol>
                  </a:tblGrid>
                  <a:tr h="604011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 smtClean="0"/>
                        </a:p>
                        <a:p>
                          <a:pPr algn="ctr"/>
                          <a:r>
                            <a:rPr lang="en-US" sz="1700" dirty="0" smtClean="0"/>
                            <a:t>Implementation</a:t>
                          </a:r>
                          <a:endParaRPr lang="en-US" sz="1700" dirty="0"/>
                        </a:p>
                      </a:txBody>
                      <a:tcPr marL="60960" marR="60960" marT="30480" marB="304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700" dirty="0" smtClean="0"/>
                            <a:t>WNS</a:t>
                          </a:r>
                          <a:r>
                            <a:rPr lang="en-US" sz="1700" baseline="0" dirty="0" smtClean="0"/>
                            <a:t> </a:t>
                          </a:r>
                        </a:p>
                        <a:p>
                          <a:pPr algn="ctr"/>
                          <a:r>
                            <a:rPr lang="en-US" sz="1700" baseline="0" dirty="0" smtClean="0"/>
                            <a:t>(ns)</a:t>
                          </a:r>
                          <a:endParaRPr lang="en-US" sz="1700" dirty="0"/>
                        </a:p>
                      </a:txBody>
                      <a:tcPr marL="60960" marR="60960" marT="30480" marB="304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700" dirty="0" smtClean="0"/>
                            <a:t>Max</a:t>
                          </a:r>
                          <a:r>
                            <a:rPr lang="en-US" sz="1700" baseline="0" dirty="0" smtClean="0"/>
                            <a:t> Freq.</a:t>
                          </a:r>
                        </a:p>
                        <a:p>
                          <a:pPr algn="ctr"/>
                          <a:r>
                            <a:rPr lang="en-US" sz="1700" baseline="0" dirty="0" smtClean="0"/>
                            <a:t>(MHz)</a:t>
                          </a:r>
                          <a:endParaRPr lang="en-US" sz="1700" dirty="0"/>
                        </a:p>
                      </a:txBody>
                      <a:tcPr marL="60960" marR="60960" marT="30480" marB="304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0960" marR="60960" marT="30480" marB="304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16384" t="-5000" r="-299435" b="-17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700" dirty="0" smtClean="0"/>
                            <a:t>Max</a:t>
                          </a:r>
                          <a:r>
                            <a:rPr lang="en-US" sz="1700" baseline="0" dirty="0" smtClean="0"/>
                            <a:t> Congestion </a:t>
                          </a:r>
                          <a:r>
                            <a:rPr lang="en-US" sz="1700" baseline="0" dirty="0" err="1" smtClean="0"/>
                            <a:t>Vert</a:t>
                          </a:r>
                          <a:r>
                            <a:rPr lang="en-US" sz="1700" baseline="0" dirty="0" smtClean="0"/>
                            <a:t>, Hori (%)</a:t>
                          </a:r>
                          <a:endParaRPr lang="en-US" sz="1700" dirty="0"/>
                        </a:p>
                      </a:txBody>
                      <a:tcPr marL="60960" marR="60960" marT="30480" marB="304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700" dirty="0" smtClean="0"/>
                            <a:t>#Congested CLBs (&gt;= 100%)</a:t>
                          </a:r>
                          <a:endParaRPr lang="en-US" sz="1700" dirty="0"/>
                        </a:p>
                      </a:txBody>
                      <a:tcPr marL="60960" marR="60960" marT="30480" marB="304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692237837"/>
                      </a:ext>
                    </a:extLst>
                  </a:tr>
                  <a:tr h="3251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700" dirty="0" smtClean="0"/>
                            <a:t>Baseline</a:t>
                          </a:r>
                          <a:endParaRPr lang="en-US" sz="1700" dirty="0"/>
                        </a:p>
                      </a:txBody>
                      <a:tcPr marL="60960" marR="60960" marT="30480" marB="304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-13.643</a:t>
                          </a:r>
                          <a:endParaRPr lang="en-US" sz="1600" dirty="0"/>
                        </a:p>
                      </a:txBody>
                      <a:tcPr marL="60960" marR="60960" marT="30480" marB="304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42.3</a:t>
                          </a:r>
                          <a:endParaRPr lang="en-US" sz="1600" dirty="0"/>
                        </a:p>
                      </a:txBody>
                      <a:tcPr marL="60960" marR="60960" marT="30480" marB="304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13716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b="0" dirty="0" smtClean="0">
                              <a:solidFill>
                                <a:schemeClr val="tx1"/>
                              </a:solidFill>
                              <a:latin typeface="+mn-lt"/>
                              <a:ea typeface="Times" charset="0"/>
                              <a:cs typeface="Times" panose="02020603050405020304" pitchFamily="18" charset="0"/>
                            </a:rPr>
                            <a:t>1.08 × </a:t>
                          </a:r>
                          <a:r>
                            <a:rPr lang="en-US" sz="1600" b="0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Times" panose="02020603050405020304" pitchFamily="18" charset="0"/>
                            </a:rPr>
                            <a:t>10</a:t>
                          </a:r>
                          <a:r>
                            <a:rPr lang="en-US" sz="1600" b="0" kern="1200" baseline="300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Times" panose="02020603050405020304" pitchFamily="18" charset="0"/>
                            </a:rPr>
                            <a:t>6</a:t>
                          </a:r>
                          <a:endParaRPr lang="en-US" sz="1600" b="0" kern="1200" dirty="0" smtClean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Times" panose="02020603050405020304" pitchFamily="18" charset="0"/>
                          </a:endParaRPr>
                        </a:p>
                      </a:txBody>
                      <a:tcPr marL="60960" marR="60960" marT="30480" marB="304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133.33, 178.96</a:t>
                          </a:r>
                          <a:endParaRPr lang="en-US" sz="1600" dirty="0"/>
                        </a:p>
                      </a:txBody>
                      <a:tcPr marL="60960" marR="60960" marT="30480" marB="304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1272</a:t>
                          </a:r>
                          <a:endParaRPr lang="en-US" sz="1600" dirty="0"/>
                        </a:p>
                      </a:txBody>
                      <a:tcPr marL="60960" marR="60960" marT="30480" marB="304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03077565"/>
                      </a:ext>
                    </a:extLst>
                  </a:tr>
                  <a:tr h="3251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700" dirty="0" smtClean="0"/>
                            <a:t>Not Inline</a:t>
                          </a:r>
                          <a:endParaRPr lang="en-US" sz="1700" dirty="0"/>
                        </a:p>
                      </a:txBody>
                      <a:tcPr marL="60960" marR="60960" marT="30480" marB="304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-3.504</a:t>
                          </a:r>
                          <a:endParaRPr lang="en-US" sz="1600" dirty="0"/>
                        </a:p>
                      </a:txBody>
                      <a:tcPr marL="60960" marR="60960" marT="30480" marB="304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74.1</a:t>
                          </a:r>
                          <a:endParaRPr lang="en-US" sz="1600" dirty="0"/>
                        </a:p>
                      </a:txBody>
                      <a:tcPr marL="60960" marR="60960" marT="30480" marB="304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+23</a:t>
                          </a:r>
                          <a:endParaRPr lang="en-US" sz="1600" dirty="0"/>
                        </a:p>
                      </a:txBody>
                      <a:tcPr marL="60960" marR="60960" marT="30480" marB="304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129.85, 97.60</a:t>
                          </a:r>
                          <a:endParaRPr lang="en-US" sz="1600" dirty="0"/>
                        </a:p>
                      </a:txBody>
                      <a:tcPr marL="60960" marR="60960" marT="30480" marB="304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193</a:t>
                          </a:r>
                          <a:endParaRPr lang="en-US" sz="1600" dirty="0"/>
                        </a:p>
                      </a:txBody>
                      <a:tcPr marL="60960" marR="60960" marT="30480" marB="304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879750042"/>
                      </a:ext>
                    </a:extLst>
                  </a:tr>
                  <a:tr h="3251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700" dirty="0" smtClean="0"/>
                            <a:t>Replication</a:t>
                          </a:r>
                          <a:endParaRPr lang="en-US" sz="1700" dirty="0"/>
                        </a:p>
                      </a:txBody>
                      <a:tcPr marL="60960" marR="60960" marT="30480" marB="304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>
                              <a:solidFill>
                                <a:srgbClr val="FF0000"/>
                              </a:solidFill>
                            </a:rPr>
                            <a:t>-0.767</a:t>
                          </a:r>
                          <a:endParaRPr lang="en-US" sz="16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marL="60960" marR="60960" marT="30480" marB="304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>
                              <a:solidFill>
                                <a:srgbClr val="FF0000"/>
                              </a:solidFill>
                            </a:rPr>
                            <a:t>92.9</a:t>
                          </a:r>
                          <a:endParaRPr lang="en-US" sz="16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marL="60960" marR="60960" marT="30480" marB="304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>
                              <a:solidFill>
                                <a:srgbClr val="FF0000"/>
                              </a:solidFill>
                            </a:rPr>
                            <a:t>+0</a:t>
                          </a:r>
                          <a:endParaRPr lang="en-US" sz="16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marL="60960" marR="60960" marT="30480" marB="304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>
                              <a:solidFill>
                                <a:srgbClr val="FF0000"/>
                              </a:solidFill>
                            </a:rPr>
                            <a:t>106.15, 104.73</a:t>
                          </a:r>
                          <a:endParaRPr lang="en-US" sz="16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marL="60960" marR="60960" marT="30480" marB="304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>
                              <a:solidFill>
                                <a:srgbClr val="FF0000"/>
                              </a:solidFill>
                            </a:rPr>
                            <a:t>17</a:t>
                          </a:r>
                          <a:endParaRPr lang="en-US" sz="16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marL="60960" marR="60960" marT="30480" marB="304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186922263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78" t="8795" r="4319" b="537"/>
          <a:stretch/>
        </p:blipFill>
        <p:spPr>
          <a:xfrm>
            <a:off x="4439110" y="3122264"/>
            <a:ext cx="1638417" cy="167021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36" t="8979" r="6029" b="1496"/>
          <a:stretch/>
        </p:blipFill>
        <p:spPr>
          <a:xfrm>
            <a:off x="4439110" y="4987720"/>
            <a:ext cx="1661095" cy="163995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69" t="9734" r="6316" b="2118"/>
          <a:stretch/>
        </p:blipFill>
        <p:spPr>
          <a:xfrm>
            <a:off x="7296663" y="3123079"/>
            <a:ext cx="1605908" cy="167380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50" t="8824" r="6460" b="968"/>
          <a:stretch/>
        </p:blipFill>
        <p:spPr>
          <a:xfrm>
            <a:off x="7305900" y="4965926"/>
            <a:ext cx="1596671" cy="166174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16" t="8437" r="4904" b="673"/>
          <a:stretch/>
        </p:blipFill>
        <p:spPr>
          <a:xfrm>
            <a:off x="10225867" y="3113026"/>
            <a:ext cx="1592790" cy="166097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94" t="9194" r="5485" b="321"/>
          <a:stretch/>
        </p:blipFill>
        <p:spPr>
          <a:xfrm>
            <a:off x="10213072" y="4969429"/>
            <a:ext cx="1605585" cy="1658244"/>
          </a:xfrm>
          <a:prstGeom prst="rect">
            <a:avLst/>
          </a:prstGeom>
        </p:spPr>
      </p:pic>
      <p:sp>
        <p:nvSpPr>
          <p:cNvPr id="17" name="Content Placeholder 1"/>
          <p:cNvSpPr txBox="1">
            <a:spLocks/>
          </p:cNvSpPr>
          <p:nvPr/>
        </p:nvSpPr>
        <p:spPr>
          <a:xfrm>
            <a:off x="6144785" y="5351483"/>
            <a:ext cx="1200148" cy="448955"/>
          </a:xfrm>
          <a:prstGeom prst="rect">
            <a:avLst/>
          </a:prstGeom>
        </p:spPr>
        <p:txBody>
          <a:bodyPr vert="horz" lIns="60960" tIns="30480" rIns="60960" bIns="30480" rtlCol="0">
            <a:noAutofit/>
          </a:bodyPr>
          <a:lstStyle>
            <a:lvl1pPr marL="342900" indent="-342900" algn="l" defTabSz="13716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50000"/>
              </a:lnSpc>
              <a:buNone/>
            </a:pPr>
            <a:r>
              <a:rPr lang="en-US" sz="1600" dirty="0"/>
              <a:t>Step 1</a:t>
            </a:r>
            <a:r>
              <a:rPr lang="en-US" sz="1600" b="1" dirty="0"/>
              <a:t> </a:t>
            </a:r>
          </a:p>
          <a:p>
            <a:pPr marL="0" indent="0" algn="ctr">
              <a:lnSpc>
                <a:spcPct val="50000"/>
              </a:lnSpc>
              <a:buNone/>
            </a:pPr>
            <a:r>
              <a:rPr lang="en-US" sz="1600" dirty="0"/>
              <a:t>Not Inline(V)</a:t>
            </a:r>
          </a:p>
        </p:txBody>
      </p:sp>
      <p:sp>
        <p:nvSpPr>
          <p:cNvPr id="18" name="Content Placeholder 1"/>
          <p:cNvSpPr txBox="1">
            <a:spLocks/>
          </p:cNvSpPr>
          <p:nvPr/>
        </p:nvSpPr>
        <p:spPr>
          <a:xfrm>
            <a:off x="6127915" y="3563064"/>
            <a:ext cx="1200148" cy="448955"/>
          </a:xfrm>
          <a:prstGeom prst="rect">
            <a:avLst/>
          </a:prstGeom>
        </p:spPr>
        <p:txBody>
          <a:bodyPr vert="horz" lIns="60960" tIns="30480" rIns="60960" bIns="30480" rtlCol="0">
            <a:noAutofit/>
          </a:bodyPr>
          <a:lstStyle>
            <a:lvl1pPr marL="342900" indent="-342900" algn="l" defTabSz="13716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50000"/>
              </a:lnSpc>
              <a:buNone/>
            </a:pPr>
            <a:r>
              <a:rPr lang="en-US" sz="1600" dirty="0"/>
              <a:t>Step 1</a:t>
            </a:r>
            <a:r>
              <a:rPr lang="en-US" sz="1600" b="1" dirty="0"/>
              <a:t> </a:t>
            </a:r>
          </a:p>
          <a:p>
            <a:pPr marL="0" indent="0" algn="ctr">
              <a:lnSpc>
                <a:spcPct val="50000"/>
              </a:lnSpc>
              <a:buNone/>
            </a:pPr>
            <a:r>
              <a:rPr lang="en-US" sz="1600" dirty="0"/>
              <a:t>Not Inline(H)</a:t>
            </a:r>
          </a:p>
        </p:txBody>
      </p:sp>
      <p:sp>
        <p:nvSpPr>
          <p:cNvPr id="19" name="Content Placeholder 1"/>
          <p:cNvSpPr txBox="1">
            <a:spLocks/>
          </p:cNvSpPr>
          <p:nvPr/>
        </p:nvSpPr>
        <p:spPr>
          <a:xfrm>
            <a:off x="8911808" y="3563064"/>
            <a:ext cx="1354613" cy="448955"/>
          </a:xfrm>
          <a:prstGeom prst="rect">
            <a:avLst/>
          </a:prstGeom>
        </p:spPr>
        <p:txBody>
          <a:bodyPr vert="horz" lIns="60960" tIns="30480" rIns="60960" bIns="30480" rtlCol="0">
            <a:noAutofit/>
          </a:bodyPr>
          <a:lstStyle>
            <a:lvl1pPr marL="342900" indent="-342900" algn="l" defTabSz="13716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50000"/>
              </a:lnSpc>
              <a:buNone/>
            </a:pPr>
            <a:r>
              <a:rPr lang="en-US" sz="1600" b="1" dirty="0"/>
              <a:t>Step 2 </a:t>
            </a:r>
          </a:p>
          <a:p>
            <a:pPr marL="0" indent="0" algn="ctr">
              <a:lnSpc>
                <a:spcPct val="50000"/>
              </a:lnSpc>
              <a:buNone/>
            </a:pPr>
            <a:r>
              <a:rPr lang="en-US" sz="1600" dirty="0"/>
              <a:t>Replication(H)</a:t>
            </a:r>
          </a:p>
        </p:txBody>
      </p:sp>
      <p:sp>
        <p:nvSpPr>
          <p:cNvPr id="20" name="Content Placeholder 1"/>
          <p:cNvSpPr txBox="1">
            <a:spLocks/>
          </p:cNvSpPr>
          <p:nvPr/>
        </p:nvSpPr>
        <p:spPr>
          <a:xfrm>
            <a:off x="8911808" y="5347899"/>
            <a:ext cx="1354613" cy="448955"/>
          </a:xfrm>
          <a:prstGeom prst="rect">
            <a:avLst/>
          </a:prstGeom>
        </p:spPr>
        <p:txBody>
          <a:bodyPr vert="horz" lIns="60960" tIns="30480" rIns="60960" bIns="30480" rtlCol="0">
            <a:noAutofit/>
          </a:bodyPr>
          <a:lstStyle>
            <a:lvl1pPr marL="342900" indent="-342900" algn="l" defTabSz="13716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50000"/>
              </a:lnSpc>
              <a:buNone/>
            </a:pPr>
            <a:r>
              <a:rPr lang="en-US" sz="1600" b="1" dirty="0"/>
              <a:t>Step 2 </a:t>
            </a:r>
          </a:p>
          <a:p>
            <a:pPr marL="0" indent="0" algn="ctr">
              <a:lnSpc>
                <a:spcPct val="50000"/>
              </a:lnSpc>
              <a:buNone/>
            </a:pPr>
            <a:r>
              <a:rPr lang="en-US" sz="1600" dirty="0"/>
              <a:t>Replication(V)</a:t>
            </a:r>
          </a:p>
        </p:txBody>
      </p:sp>
      <p:sp>
        <p:nvSpPr>
          <p:cNvPr id="21" name="Content Placeholder 1"/>
          <p:cNvSpPr txBox="1">
            <a:spLocks/>
          </p:cNvSpPr>
          <p:nvPr/>
        </p:nvSpPr>
        <p:spPr>
          <a:xfrm>
            <a:off x="3303191" y="3823859"/>
            <a:ext cx="1200148" cy="448955"/>
          </a:xfrm>
          <a:prstGeom prst="rect">
            <a:avLst/>
          </a:prstGeom>
        </p:spPr>
        <p:txBody>
          <a:bodyPr vert="horz" lIns="60960" tIns="30480" rIns="60960" bIns="30480" rtlCol="0">
            <a:noAutofit/>
          </a:bodyPr>
          <a:lstStyle>
            <a:lvl1pPr marL="342900" indent="-342900" algn="l" defTabSz="13716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50000"/>
              </a:lnSpc>
              <a:buNone/>
            </a:pPr>
            <a:r>
              <a:rPr lang="en-US" sz="1600" dirty="0"/>
              <a:t>Baseline(H)</a:t>
            </a:r>
          </a:p>
        </p:txBody>
      </p:sp>
      <p:sp>
        <p:nvSpPr>
          <p:cNvPr id="22" name="Content Placeholder 1"/>
          <p:cNvSpPr txBox="1">
            <a:spLocks/>
          </p:cNvSpPr>
          <p:nvPr/>
        </p:nvSpPr>
        <p:spPr>
          <a:xfrm>
            <a:off x="3317717" y="5607715"/>
            <a:ext cx="1200148" cy="448955"/>
          </a:xfrm>
          <a:prstGeom prst="rect">
            <a:avLst/>
          </a:prstGeom>
        </p:spPr>
        <p:txBody>
          <a:bodyPr vert="horz" lIns="60960" tIns="30480" rIns="60960" bIns="30480" rtlCol="0">
            <a:noAutofit/>
          </a:bodyPr>
          <a:lstStyle>
            <a:lvl1pPr marL="342900" indent="-342900" algn="l" defTabSz="13716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50000"/>
              </a:lnSpc>
              <a:buNone/>
            </a:pPr>
            <a:r>
              <a:rPr lang="en-US" sz="1600" dirty="0"/>
              <a:t>Baseline(V)</a:t>
            </a:r>
          </a:p>
        </p:txBody>
      </p:sp>
      <p:sp>
        <p:nvSpPr>
          <p:cNvPr id="25" name="Content Placeholder 1"/>
          <p:cNvSpPr txBox="1">
            <a:spLocks/>
          </p:cNvSpPr>
          <p:nvPr/>
        </p:nvSpPr>
        <p:spPr>
          <a:xfrm>
            <a:off x="184806" y="2769615"/>
            <a:ext cx="3064043" cy="3548058"/>
          </a:xfrm>
          <a:prstGeom prst="rect">
            <a:avLst/>
          </a:prstGeom>
          <a:noFill/>
        </p:spPr>
        <p:txBody>
          <a:bodyPr vert="horz" lIns="60960" tIns="30480" rIns="60960" bIns="30480" rtlCol="0">
            <a:noAutofit/>
          </a:bodyPr>
          <a:lstStyle>
            <a:lvl1pPr marL="342900" indent="-342900" algn="l" defTabSz="13716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000" dirty="0"/>
              <a:t>Step 2: Replication</a:t>
            </a:r>
            <a:endParaRPr lang="en-US" sz="1867" dirty="0"/>
          </a:p>
          <a:p>
            <a:pPr>
              <a:lnSpc>
                <a:spcPct val="100000"/>
              </a:lnSpc>
            </a:pPr>
            <a:r>
              <a:rPr lang="en-US" sz="1733" dirty="0"/>
              <a:t>All the classifiers access the same completely partitioned array and multiple classifiers share the same inputs. </a:t>
            </a:r>
          </a:p>
          <a:p>
            <a:pPr>
              <a:lnSpc>
                <a:spcPct val="100000"/>
              </a:lnSpc>
            </a:pPr>
            <a:r>
              <a:rPr lang="en-US" sz="1733" dirty="0"/>
              <a:t>A large number of interconnections.</a:t>
            </a:r>
          </a:p>
          <a:p>
            <a:pPr>
              <a:lnSpc>
                <a:spcPct val="100000"/>
              </a:lnSpc>
            </a:pPr>
            <a:r>
              <a:rPr lang="en-US" sz="1733" dirty="0"/>
              <a:t>Modify the source code by replicating the values of the input data and sending copies to different classifiers.</a:t>
            </a:r>
          </a:p>
          <a:p>
            <a:pPr>
              <a:lnSpc>
                <a:spcPct val="100000"/>
              </a:lnSpc>
            </a:pPr>
            <a:endParaRPr lang="en-US" sz="1733" dirty="0"/>
          </a:p>
          <a:p>
            <a:pPr marL="0" indent="0">
              <a:lnSpc>
                <a:spcPct val="100000"/>
              </a:lnSpc>
              <a:buNone/>
            </a:pPr>
            <a:endParaRPr lang="en-US" sz="1733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871857" y="6577733"/>
            <a:ext cx="2743200" cy="365125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8850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3"/>
          <p:cNvSpPr>
            <a:spLocks noGrp="1"/>
          </p:cNvSpPr>
          <p:nvPr>
            <p:ph idx="1"/>
          </p:nvPr>
        </p:nvSpPr>
        <p:spPr>
          <a:xfrm>
            <a:off x="776344" y="1640454"/>
            <a:ext cx="8189856" cy="3905213"/>
          </a:xfrm>
        </p:spPr>
        <p:txBody>
          <a:bodyPr/>
          <a:lstStyle/>
          <a:p>
            <a:pPr>
              <a:lnSpc>
                <a:spcPts val="4500"/>
              </a:lnSpc>
            </a:pPr>
            <a:r>
              <a:rPr lang="en-US" altLang="zh-HK" dirty="0" smtClean="0">
                <a:latin typeface="Arial" panose="020B0604020202020204" pitchFamily="34" charset="0"/>
                <a:cs typeface="Arial" panose="020B0604020202020204" pitchFamily="34" charset="0"/>
              </a:rPr>
              <a:t>Background</a:t>
            </a:r>
          </a:p>
          <a:p>
            <a:pPr>
              <a:lnSpc>
                <a:spcPts val="4500"/>
              </a:lnSpc>
            </a:pPr>
            <a:r>
              <a:rPr lang="en-US" altLang="zh-HK" dirty="0" smtClean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Machine-Learning Based Methodology</a:t>
            </a:r>
          </a:p>
          <a:p>
            <a:pPr>
              <a:lnSpc>
                <a:spcPts val="4500"/>
              </a:lnSpc>
            </a:pPr>
            <a:r>
              <a:rPr lang="en-US" altLang="zh-HK" dirty="0" smtClean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Experimental Results</a:t>
            </a:r>
          </a:p>
          <a:p>
            <a:pPr>
              <a:lnSpc>
                <a:spcPts val="4500"/>
              </a:lnSpc>
            </a:pPr>
            <a:r>
              <a:rPr lang="en-US" altLang="zh-HK" dirty="0" smtClean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612247" y="96819"/>
            <a:ext cx="8116887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000" b="1" dirty="0">
                <a:solidFill>
                  <a:schemeClr val="bg1"/>
                </a:solidFill>
                <a:latin typeface="Arial" panose="020B0604020202020204" pitchFamily="34" charset="0"/>
                <a:ea typeface="華康儷粗黑(P)" panose="020B0700000000000000" pitchFamily="34" charset="-120"/>
                <a:cs typeface="Arial" panose="020B0604020202020204" pitchFamily="34" charset="0"/>
              </a:rPr>
              <a:t>Outline</a:t>
            </a:r>
            <a:endParaRPr lang="zh-TW" altLang="en-US" sz="4000" b="1" dirty="0">
              <a:solidFill>
                <a:schemeClr val="bg1"/>
              </a:solidFill>
              <a:latin typeface="Arial" panose="020B0604020202020204" pitchFamily="34" charset="0"/>
              <a:ea typeface="華康儷粗黑(P)" panose="020B0700000000000000" pitchFamily="34" charset="-120"/>
              <a:cs typeface="Arial" panose="020B0604020202020204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2788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3"/>
          <p:cNvSpPr>
            <a:spLocks noGrp="1"/>
          </p:cNvSpPr>
          <p:nvPr>
            <p:ph idx="1"/>
          </p:nvPr>
        </p:nvSpPr>
        <p:spPr>
          <a:xfrm>
            <a:off x="776344" y="1640454"/>
            <a:ext cx="8189856" cy="3905213"/>
          </a:xfrm>
        </p:spPr>
        <p:txBody>
          <a:bodyPr/>
          <a:lstStyle/>
          <a:p>
            <a:pPr>
              <a:lnSpc>
                <a:spcPts val="4500"/>
              </a:lnSpc>
            </a:pPr>
            <a:r>
              <a:rPr lang="en-US" altLang="zh-HK" dirty="0" smtClean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Background</a:t>
            </a:r>
          </a:p>
          <a:p>
            <a:pPr>
              <a:lnSpc>
                <a:spcPts val="4500"/>
              </a:lnSpc>
            </a:pPr>
            <a:r>
              <a:rPr lang="en-US" altLang="zh-HK" dirty="0" smtClean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Machine-Learning Based Methodology</a:t>
            </a:r>
          </a:p>
          <a:p>
            <a:pPr>
              <a:lnSpc>
                <a:spcPts val="4500"/>
              </a:lnSpc>
            </a:pPr>
            <a:r>
              <a:rPr lang="en-US" altLang="zh-HK" dirty="0" smtClean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Experimental Results</a:t>
            </a:r>
          </a:p>
          <a:p>
            <a:pPr>
              <a:lnSpc>
                <a:spcPts val="4500"/>
              </a:lnSpc>
            </a:pPr>
            <a:r>
              <a:rPr lang="en-US" altLang="zh-HK" dirty="0" smtClean="0">
                <a:latin typeface="Arial" panose="020B0604020202020204" pitchFamily="34" charset="0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612247" y="96819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000" b="1" dirty="0">
                <a:solidFill>
                  <a:schemeClr val="bg1"/>
                </a:solidFill>
                <a:latin typeface="Arial" panose="020B0604020202020204" pitchFamily="34" charset="0"/>
                <a:ea typeface="華康儷粗黑(P)" panose="020B0700000000000000" pitchFamily="34" charset="-120"/>
                <a:cs typeface="Arial" panose="020B0604020202020204" pitchFamily="34" charset="0"/>
              </a:rPr>
              <a:t>Outline</a:t>
            </a:r>
            <a:endParaRPr lang="zh-TW" altLang="en-US" sz="4000" b="1" dirty="0">
              <a:solidFill>
                <a:schemeClr val="bg1"/>
              </a:solidFill>
              <a:latin typeface="Arial" panose="020B0604020202020204" pitchFamily="34" charset="0"/>
              <a:ea typeface="華康儷粗黑(P)" panose="020B0700000000000000" pitchFamily="34" charset="-120"/>
              <a:cs typeface="Arial" panose="020B0604020202020204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7944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143000" y="2049146"/>
            <a:ext cx="10104120" cy="4351338"/>
          </a:xfrm>
        </p:spPr>
        <p:txBody>
          <a:bodyPr>
            <a:normAutofit/>
          </a:bodyPr>
          <a:lstStyle/>
          <a:p>
            <a:r>
              <a:rPr lang="en-US" sz="2400" dirty="0"/>
              <a:t>We propose a novel machine-learning based methodology to predict routing congestion in FPGA HLS.</a:t>
            </a:r>
          </a:p>
          <a:p>
            <a:endParaRPr lang="en-US" sz="1600" dirty="0"/>
          </a:p>
          <a:p>
            <a:r>
              <a:rPr lang="en-US" sz="2400" dirty="0"/>
              <a:t>Experiments show that the GBRT model achieves the highest prediction accuracy.</a:t>
            </a:r>
          </a:p>
          <a:p>
            <a:endParaRPr lang="en-US" sz="1600" dirty="0"/>
          </a:p>
          <a:p>
            <a:r>
              <a:rPr lang="en-US" sz="2400" dirty="0"/>
              <a:t>Based on our model, routing congestion can be mitigated step by step and the performance of </a:t>
            </a:r>
            <a:r>
              <a:rPr lang="en-US" sz="2400" i="1" dirty="0"/>
              <a:t>Face Detection </a:t>
            </a:r>
            <a:r>
              <a:rPr lang="en-US" sz="2400" dirty="0"/>
              <a:t>can be improved significantly.</a:t>
            </a: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612247" y="96819"/>
            <a:ext cx="7947553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000" b="1" dirty="0">
                <a:solidFill>
                  <a:schemeClr val="bg1"/>
                </a:solidFill>
                <a:latin typeface="Arial" panose="020B0604020202020204" pitchFamily="34" charset="0"/>
                <a:ea typeface="華康儷粗黑(P)" panose="020B0700000000000000" pitchFamily="34" charset="-120"/>
                <a:cs typeface="Arial" panose="020B0604020202020204" pitchFamily="34" charset="0"/>
              </a:rPr>
              <a:t>Conclusion</a:t>
            </a:r>
            <a:endParaRPr lang="zh-TW" altLang="en-US" sz="4000" b="1" dirty="0">
              <a:solidFill>
                <a:schemeClr val="bg1"/>
              </a:solidFill>
              <a:latin typeface="Arial" panose="020B0604020202020204" pitchFamily="34" charset="0"/>
              <a:ea typeface="華康儷粗黑(P)" panose="020B0700000000000000" pitchFamily="34" charset="-12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3324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217103" y="2475791"/>
            <a:ext cx="751658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i="1" dirty="0">
                <a:latin typeface="Times" charset="0"/>
                <a:ea typeface="Times" charset="0"/>
                <a:cs typeface="Times" charset="0"/>
              </a:rPr>
              <a:t>Thank you for listening!</a:t>
            </a:r>
          </a:p>
          <a:p>
            <a:endParaRPr lang="en-US" sz="4000" b="1" i="1" dirty="0">
              <a:latin typeface="Times" charset="0"/>
              <a:ea typeface="Times" charset="0"/>
              <a:cs typeface="Times" charset="0"/>
            </a:endParaRPr>
          </a:p>
          <a:p>
            <a:pPr algn="ctr"/>
            <a:r>
              <a:rPr lang="en-US" sz="4000" i="1" dirty="0">
                <a:latin typeface="Times" charset="0"/>
                <a:ea typeface="Times" charset="0"/>
                <a:cs typeface="Times" charset="0"/>
              </a:rPr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401307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042" y="2363972"/>
            <a:ext cx="2507155" cy="2439445"/>
          </a:xfrm>
        </p:spPr>
      </p:pic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612247" y="96819"/>
            <a:ext cx="7947553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000" b="1" dirty="0">
                <a:solidFill>
                  <a:schemeClr val="bg1"/>
                </a:solidFill>
                <a:latin typeface="Arial" panose="020B0604020202020204" pitchFamily="34" charset="0"/>
                <a:ea typeface="華康儷粗黑(P)" panose="020B0700000000000000" pitchFamily="34" charset="-120"/>
                <a:cs typeface="Arial" panose="020B0604020202020204" pitchFamily="34" charset="0"/>
              </a:rPr>
              <a:t>Background: FPGA</a:t>
            </a:r>
            <a:endParaRPr lang="zh-TW" altLang="en-US" sz="4000" b="1" dirty="0">
              <a:solidFill>
                <a:schemeClr val="bg1"/>
              </a:solidFill>
              <a:latin typeface="Arial" panose="020B0604020202020204" pitchFamily="34" charset="0"/>
              <a:ea typeface="華康儷粗黑(P)" panose="020B0700000000000000" pitchFamily="34" charset="-120"/>
              <a:cs typeface="Arial" panose="020B0604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0" t="38575" r="3522" b="12856"/>
          <a:stretch/>
        </p:blipFill>
        <p:spPr>
          <a:xfrm>
            <a:off x="3705163" y="1384017"/>
            <a:ext cx="4323907" cy="132733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8"/>
          <a:stretch/>
        </p:blipFill>
        <p:spPr>
          <a:xfrm>
            <a:off x="3789239" y="2788521"/>
            <a:ext cx="4107859" cy="200002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24943" y="4896685"/>
            <a:ext cx="3618667" cy="20617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33" dirty="0"/>
              <a:t>Basic FPGA Architecture:</a:t>
            </a:r>
          </a:p>
          <a:p>
            <a:pPr marL="304815" indent="-304815">
              <a:buFont typeface="Arial" panose="020B0604020202020204" pitchFamily="34" charset="0"/>
              <a:buChar char="•"/>
            </a:pPr>
            <a:r>
              <a:rPr lang="en-US" sz="2133" dirty="0"/>
              <a:t>LUT</a:t>
            </a:r>
          </a:p>
          <a:p>
            <a:pPr marL="304815" indent="-304815">
              <a:buFont typeface="Arial" panose="020B0604020202020204" pitchFamily="34" charset="0"/>
              <a:buChar char="•"/>
            </a:pPr>
            <a:r>
              <a:rPr lang="en-US" sz="2133" dirty="0"/>
              <a:t>Flip-flop</a:t>
            </a:r>
          </a:p>
          <a:p>
            <a:pPr marL="304815" indent="-304815">
              <a:buFont typeface="Arial" panose="020B0604020202020204" pitchFamily="34" charset="0"/>
              <a:buChar char="•"/>
            </a:pPr>
            <a:r>
              <a:rPr lang="en-US" sz="2133" dirty="0"/>
              <a:t>DSP Block</a:t>
            </a:r>
          </a:p>
          <a:p>
            <a:pPr marL="304815" indent="-304815">
              <a:buFont typeface="Arial" panose="020B0604020202020204" pitchFamily="34" charset="0"/>
              <a:buChar char="•"/>
            </a:pPr>
            <a:r>
              <a:rPr lang="en-US" sz="2133" dirty="0"/>
              <a:t>Storage elements: BRAM</a:t>
            </a:r>
          </a:p>
          <a:p>
            <a:pPr marL="304815" indent="-304815">
              <a:buFont typeface="Arial" panose="020B0604020202020204" pitchFamily="34" charset="0"/>
              <a:buChar char="•"/>
            </a:pPr>
            <a:endParaRPr lang="en-US" sz="2133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4246" y="1519072"/>
            <a:ext cx="844901" cy="84490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222115" y="4896685"/>
            <a:ext cx="3806955" cy="17334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33" dirty="0"/>
              <a:t>As an accelerator, FPGA has:</a:t>
            </a:r>
          </a:p>
          <a:p>
            <a:pPr marL="304815" indent="-304815">
              <a:buFont typeface="Arial" panose="020B0604020202020204" pitchFamily="34" charset="0"/>
              <a:buChar char="•"/>
            </a:pPr>
            <a:r>
              <a:rPr lang="en-US" sz="2133" dirty="0"/>
              <a:t>High performance</a:t>
            </a:r>
          </a:p>
          <a:p>
            <a:pPr marL="304815" indent="-304815">
              <a:buFont typeface="Arial" panose="020B0604020202020204" pitchFamily="34" charset="0"/>
              <a:buChar char="•"/>
            </a:pPr>
            <a:r>
              <a:rPr lang="en-US" sz="2133" dirty="0"/>
              <a:t>Low power</a:t>
            </a:r>
          </a:p>
          <a:p>
            <a:pPr marL="304815" indent="-304815">
              <a:buFont typeface="Arial" panose="020B0604020202020204" pitchFamily="34" charset="0"/>
              <a:buChar char="•"/>
            </a:pPr>
            <a:r>
              <a:rPr lang="en-US" sz="2133" dirty="0"/>
              <a:t>Programmability &amp; Flexibility</a:t>
            </a:r>
          </a:p>
          <a:p>
            <a:pPr marL="304815" indent="-304815">
              <a:buFont typeface="Arial" panose="020B0604020202020204" pitchFamily="34" charset="0"/>
              <a:buChar char="•"/>
            </a:pPr>
            <a:r>
              <a:rPr lang="en-US" sz="2133" dirty="0"/>
              <a:t>Short time-to-market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9" b="5187"/>
          <a:stretch/>
        </p:blipFill>
        <p:spPr>
          <a:xfrm>
            <a:off x="9081852" y="1417483"/>
            <a:ext cx="1561039" cy="957134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13"/>
          <a:stretch/>
        </p:blipFill>
        <p:spPr>
          <a:xfrm>
            <a:off x="8589669" y="2627180"/>
            <a:ext cx="1594565" cy="977273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4804" y="2424504"/>
            <a:ext cx="1674717" cy="1007189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43"/>
          <a:stretch/>
        </p:blipFill>
        <p:spPr>
          <a:xfrm>
            <a:off x="9760201" y="3748793"/>
            <a:ext cx="1511961" cy="873390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18" name="TextBox 17"/>
          <p:cNvSpPr txBox="1"/>
          <p:nvPr/>
        </p:nvSpPr>
        <p:spPr>
          <a:xfrm>
            <a:off x="8589669" y="4929171"/>
            <a:ext cx="3618667" cy="17334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33" dirty="0"/>
              <a:t>A wide range of applications:</a:t>
            </a:r>
          </a:p>
          <a:p>
            <a:pPr marL="304815" indent="-304815">
              <a:buFont typeface="Arial" panose="020B0604020202020204" pitchFamily="34" charset="0"/>
              <a:buChar char="•"/>
            </a:pPr>
            <a:r>
              <a:rPr lang="en-US" sz="2133" dirty="0"/>
              <a:t>Data center</a:t>
            </a:r>
          </a:p>
          <a:p>
            <a:pPr marL="304815" indent="-304815">
              <a:buFont typeface="Arial" panose="020B0604020202020204" pitchFamily="34" charset="0"/>
              <a:buChar char="•"/>
            </a:pPr>
            <a:r>
              <a:rPr lang="en-US" sz="2133" dirty="0"/>
              <a:t>Image processing</a:t>
            </a:r>
          </a:p>
          <a:p>
            <a:pPr marL="304815" indent="-304815">
              <a:buFont typeface="Arial" panose="020B0604020202020204" pitchFamily="34" charset="0"/>
              <a:buChar char="•"/>
            </a:pPr>
            <a:r>
              <a:rPr lang="en-US" sz="2133" dirty="0"/>
              <a:t>Communications</a:t>
            </a:r>
          </a:p>
          <a:p>
            <a:pPr marL="304815" indent="-304815">
              <a:buFont typeface="Arial" panose="020B0604020202020204" pitchFamily="34" charset="0"/>
              <a:buChar char="•"/>
            </a:pPr>
            <a:r>
              <a:rPr lang="en-US" sz="2133" dirty="0"/>
              <a:t>…</a:t>
            </a:r>
          </a:p>
        </p:txBody>
      </p:sp>
      <p:pic>
        <p:nvPicPr>
          <p:cNvPr id="19" name="图片 24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433"/>
          <a:stretch/>
        </p:blipFill>
        <p:spPr>
          <a:xfrm>
            <a:off x="759412" y="1546368"/>
            <a:ext cx="1034681" cy="750672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704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3" grpId="0"/>
      <p:bldP spid="1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612247" y="96819"/>
            <a:ext cx="7947553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000" b="1" dirty="0">
                <a:solidFill>
                  <a:schemeClr val="bg1"/>
                </a:solidFill>
                <a:latin typeface="Arial" panose="020B0604020202020204" pitchFamily="34" charset="0"/>
                <a:ea typeface="華康儷粗黑(P)" panose="020B0700000000000000" pitchFamily="34" charset="-120"/>
                <a:cs typeface="Arial" panose="020B0604020202020204" pitchFamily="34" charset="0"/>
              </a:rPr>
              <a:t>FPGA CAD design flow</a:t>
            </a:r>
            <a:endParaRPr lang="zh-TW" altLang="en-US" sz="4000" b="1" dirty="0">
              <a:solidFill>
                <a:schemeClr val="bg1"/>
              </a:solidFill>
              <a:latin typeface="Arial" panose="020B0604020202020204" pitchFamily="34" charset="0"/>
              <a:ea typeface="華康儷粗黑(P)" panose="020B0700000000000000" pitchFamily="34" charset="-120"/>
              <a:cs typeface="Arial" panose="020B0604020202020204" pitchFamily="34" charset="0"/>
            </a:endParaRPr>
          </a:p>
        </p:txBody>
      </p:sp>
      <p:sp>
        <p:nvSpPr>
          <p:cNvPr id="4" name="Oval 3"/>
          <p:cNvSpPr/>
          <p:nvPr/>
        </p:nvSpPr>
        <p:spPr>
          <a:xfrm>
            <a:off x="1750229" y="6353362"/>
            <a:ext cx="1034097" cy="27432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endParaRPr lang="en-US" sz="800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602822" y="6359695"/>
            <a:ext cx="1359129" cy="272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467" dirty="0" err="1">
                <a:cs typeface="Arial" panose="020B0604020202020204" pitchFamily="34" charset="0"/>
              </a:rPr>
              <a:t>BitStream</a:t>
            </a:r>
            <a:endParaRPr lang="en-US" sz="1467" dirty="0">
              <a:cs typeface="Arial" panose="020B0604020202020204" pitchFamily="34" charset="0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1797181" y="4101619"/>
            <a:ext cx="916231" cy="262603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67" dirty="0">
                <a:solidFill>
                  <a:schemeClr val="tx1"/>
                </a:solidFill>
                <a:cs typeface="Arial" panose="020B0604020202020204" pitchFamily="34" charset="0"/>
              </a:rPr>
              <a:t>HDL</a:t>
            </a:r>
          </a:p>
        </p:txBody>
      </p:sp>
      <p:grpSp>
        <p:nvGrpSpPr>
          <p:cNvPr id="250" name="Group 249"/>
          <p:cNvGrpSpPr/>
          <p:nvPr/>
        </p:nvGrpSpPr>
        <p:grpSpPr>
          <a:xfrm>
            <a:off x="1239667" y="1363256"/>
            <a:ext cx="2022629" cy="2738363"/>
            <a:chOff x="2386986" y="2155560"/>
            <a:chExt cx="3033943" cy="4107544"/>
          </a:xfrm>
        </p:grpSpPr>
        <p:sp>
          <p:nvSpPr>
            <p:cNvPr id="5" name="Rectangle 4"/>
            <p:cNvSpPr/>
            <p:nvPr/>
          </p:nvSpPr>
          <p:spPr>
            <a:xfrm>
              <a:off x="2386986" y="2967404"/>
              <a:ext cx="3033943" cy="45281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Frontend Compilation</a:t>
              </a:r>
              <a:endParaRPr lang="en-US" sz="1867" dirty="0">
                <a:solidFill>
                  <a:schemeClr val="tx1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16" idx="4"/>
              <a:endCxn id="5" idx="0"/>
            </p:cNvCxnSpPr>
            <p:nvPr/>
          </p:nvCxnSpPr>
          <p:spPr>
            <a:xfrm flipH="1">
              <a:off x="3903958" y="2619409"/>
              <a:ext cx="17067" cy="34799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Oval 7"/>
            <p:cNvSpPr/>
            <p:nvPr/>
          </p:nvSpPr>
          <p:spPr>
            <a:xfrm>
              <a:off x="3229291" y="3578308"/>
              <a:ext cx="1347851" cy="39621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67" dirty="0">
                  <a:solidFill>
                    <a:schemeClr val="tx1"/>
                  </a:solidFill>
                  <a:cs typeface="Arial" panose="020B0604020202020204" pitchFamily="34" charset="0"/>
                </a:rPr>
                <a:t>IR</a:t>
              </a:r>
            </a:p>
          </p:txBody>
        </p:sp>
        <p:cxnSp>
          <p:nvCxnSpPr>
            <p:cNvPr id="9" name="Straight Arrow Connector 8"/>
            <p:cNvCxnSpPr>
              <a:stCxn id="5" idx="2"/>
              <a:endCxn id="8" idx="0"/>
            </p:cNvCxnSpPr>
            <p:nvPr/>
          </p:nvCxnSpPr>
          <p:spPr>
            <a:xfrm flipH="1">
              <a:off x="3903217" y="3420217"/>
              <a:ext cx="741" cy="15809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>
              <a:stCxn id="8" idx="4"/>
              <a:endCxn id="11" idx="0"/>
            </p:cNvCxnSpPr>
            <p:nvPr/>
          </p:nvCxnSpPr>
          <p:spPr>
            <a:xfrm>
              <a:off x="3903217" y="3974518"/>
              <a:ext cx="2470" cy="1907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" name="Rectangle 10"/>
            <p:cNvSpPr/>
            <p:nvPr/>
          </p:nvSpPr>
          <p:spPr>
            <a:xfrm>
              <a:off x="2465895" y="4165258"/>
              <a:ext cx="2879584" cy="40104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Scheduling</a:t>
              </a:r>
              <a:endParaRPr lang="en-US" sz="2133" dirty="0">
                <a:solidFill>
                  <a:schemeClr val="tx1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8" idx="2"/>
              <a:endCxn id="15" idx="0"/>
            </p:cNvCxnSpPr>
            <p:nvPr/>
          </p:nvCxnSpPr>
          <p:spPr>
            <a:xfrm>
              <a:off x="3905686" y="5751157"/>
              <a:ext cx="4744" cy="51194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6" name="Oval 15"/>
            <p:cNvSpPr/>
            <p:nvPr/>
          </p:nvSpPr>
          <p:spPr>
            <a:xfrm>
              <a:off x="3235225" y="2155560"/>
              <a:ext cx="1371600" cy="463849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67" dirty="0">
                  <a:solidFill>
                    <a:schemeClr val="tx1"/>
                  </a:solidFill>
                  <a:cs typeface="Arial" panose="020B0604020202020204" pitchFamily="34" charset="0"/>
                </a:rPr>
                <a:t>C/C++</a:t>
              </a: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2465895" y="4758340"/>
              <a:ext cx="2879583" cy="40541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Hardware Binding</a:t>
              </a:r>
              <a:endParaRPr lang="en-US" sz="2133" dirty="0">
                <a:solidFill>
                  <a:schemeClr val="tx1"/>
                </a:solidFill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2462463" y="5337707"/>
              <a:ext cx="2886446" cy="4134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Code Generation</a:t>
              </a:r>
            </a:p>
          </p:txBody>
        </p:sp>
        <p:cxnSp>
          <p:nvCxnSpPr>
            <p:cNvPr id="19" name="Straight Arrow Connector 18"/>
            <p:cNvCxnSpPr>
              <a:stCxn id="11" idx="2"/>
              <a:endCxn id="17" idx="0"/>
            </p:cNvCxnSpPr>
            <p:nvPr/>
          </p:nvCxnSpPr>
          <p:spPr>
            <a:xfrm>
              <a:off x="3905687" y="4566305"/>
              <a:ext cx="0" cy="19203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>
              <a:stCxn id="17" idx="2"/>
              <a:endCxn id="18" idx="0"/>
            </p:cNvCxnSpPr>
            <p:nvPr/>
          </p:nvCxnSpPr>
          <p:spPr>
            <a:xfrm flipH="1">
              <a:off x="3905686" y="5163752"/>
              <a:ext cx="1" cy="17395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1" name="Rounded Rectangle 20"/>
          <p:cNvSpPr/>
          <p:nvPr/>
        </p:nvSpPr>
        <p:spPr>
          <a:xfrm>
            <a:off x="888614" y="1788061"/>
            <a:ext cx="2718849" cy="2084170"/>
          </a:xfrm>
          <a:prstGeom prst="roundRect">
            <a:avLst/>
          </a:prstGeom>
          <a:noFill/>
          <a:ln w="381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 dirty="0"/>
          </a:p>
        </p:txBody>
      </p:sp>
      <p:cxnSp>
        <p:nvCxnSpPr>
          <p:cNvPr id="23" name="Straight Arrow Connector 22"/>
          <p:cNvCxnSpPr>
            <a:stCxn id="15" idx="4"/>
            <a:endCxn id="13" idx="0"/>
          </p:cNvCxnSpPr>
          <p:nvPr/>
        </p:nvCxnSpPr>
        <p:spPr>
          <a:xfrm>
            <a:off x="2255296" y="4364222"/>
            <a:ext cx="1499" cy="2554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Rounded Rectangle 25"/>
          <p:cNvSpPr/>
          <p:nvPr/>
        </p:nvSpPr>
        <p:spPr>
          <a:xfrm>
            <a:off x="888614" y="4491968"/>
            <a:ext cx="2747165" cy="1744063"/>
          </a:xfrm>
          <a:prstGeom prst="roundRect">
            <a:avLst/>
          </a:prstGeom>
          <a:noFill/>
          <a:ln w="381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cxnSp>
        <p:nvCxnSpPr>
          <p:cNvPr id="27" name="Straight Arrow Connector 26"/>
          <p:cNvCxnSpPr>
            <a:stCxn id="22" idx="2"/>
            <a:endCxn id="4" idx="0"/>
          </p:cNvCxnSpPr>
          <p:nvPr/>
        </p:nvCxnSpPr>
        <p:spPr>
          <a:xfrm>
            <a:off x="2261647" y="6125533"/>
            <a:ext cx="5631" cy="2278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49" name="Group 248"/>
          <p:cNvGrpSpPr/>
          <p:nvPr/>
        </p:nvGrpSpPr>
        <p:grpSpPr>
          <a:xfrm>
            <a:off x="1255807" y="4619716"/>
            <a:ext cx="2011680" cy="1505817"/>
            <a:chOff x="2398176" y="6955060"/>
            <a:chExt cx="3017520" cy="2258725"/>
          </a:xfrm>
        </p:grpSpPr>
        <p:sp>
          <p:nvSpPr>
            <p:cNvPr id="13" name="Rectangle 12"/>
            <p:cNvSpPr/>
            <p:nvPr/>
          </p:nvSpPr>
          <p:spPr>
            <a:xfrm>
              <a:off x="2422350" y="6955060"/>
              <a:ext cx="2954615" cy="43876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Logic Synthesis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430287" y="7571640"/>
              <a:ext cx="2946468" cy="44481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Technology Mapping</a:t>
              </a: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2398176" y="8780260"/>
              <a:ext cx="3017520" cy="4335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Place and Route (PAR)</a:t>
              </a:r>
            </a:p>
          </p:txBody>
        </p:sp>
        <p:cxnSp>
          <p:nvCxnSpPr>
            <p:cNvPr id="24" name="Straight Arrow Connector 23"/>
            <p:cNvCxnSpPr>
              <a:stCxn id="13" idx="2"/>
              <a:endCxn id="14" idx="0"/>
            </p:cNvCxnSpPr>
            <p:nvPr/>
          </p:nvCxnSpPr>
          <p:spPr>
            <a:xfrm>
              <a:off x="3899658" y="7393829"/>
              <a:ext cx="3863" cy="17781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>
              <a:stCxn id="14" idx="2"/>
              <a:endCxn id="22" idx="0"/>
            </p:cNvCxnSpPr>
            <p:nvPr/>
          </p:nvCxnSpPr>
          <p:spPr>
            <a:xfrm>
              <a:off x="3903521" y="8016457"/>
              <a:ext cx="3416" cy="7638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32" name="Oval 231"/>
            <p:cNvSpPr/>
            <p:nvPr/>
          </p:nvSpPr>
          <p:spPr>
            <a:xfrm>
              <a:off x="3152736" y="8186740"/>
              <a:ext cx="1508760" cy="393904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67" dirty="0">
                  <a:solidFill>
                    <a:schemeClr val="tx1"/>
                  </a:solidFill>
                  <a:cs typeface="Arial" panose="020B0604020202020204" pitchFamily="34" charset="0"/>
                </a:rPr>
                <a:t>Netlist</a:t>
              </a:r>
            </a:p>
          </p:txBody>
        </p:sp>
        <p:cxnSp>
          <p:nvCxnSpPr>
            <p:cNvPr id="234" name="Straight Arrow Connector 233"/>
            <p:cNvCxnSpPr>
              <a:stCxn id="14" idx="2"/>
              <a:endCxn id="232" idx="0"/>
            </p:cNvCxnSpPr>
            <p:nvPr/>
          </p:nvCxnSpPr>
          <p:spPr>
            <a:xfrm>
              <a:off x="3903521" y="8016457"/>
              <a:ext cx="3596" cy="17028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263" name="Picture 26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403" y="3980413"/>
            <a:ext cx="420906" cy="420906"/>
          </a:xfrm>
          <a:prstGeom prst="rect">
            <a:avLst/>
          </a:prstGeom>
        </p:spPr>
      </p:pic>
      <p:sp>
        <p:nvSpPr>
          <p:cNvPr id="34" name="Striped Right Arrow 33"/>
          <p:cNvSpPr/>
          <p:nvPr/>
        </p:nvSpPr>
        <p:spPr>
          <a:xfrm>
            <a:off x="1059489" y="4095168"/>
            <a:ext cx="460991" cy="219760"/>
          </a:xfrm>
          <a:prstGeom prst="stripedRightArrow">
            <a:avLst>
              <a:gd name="adj1" fmla="val 50000"/>
              <a:gd name="adj2" fmla="val 62902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35" name="Rectangle 34"/>
          <p:cNvSpPr/>
          <p:nvPr/>
        </p:nvSpPr>
        <p:spPr>
          <a:xfrm>
            <a:off x="709533" y="1307112"/>
            <a:ext cx="3260651" cy="2788056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grpSp>
        <p:nvGrpSpPr>
          <p:cNvPr id="28" name="Group 27"/>
          <p:cNvGrpSpPr/>
          <p:nvPr/>
        </p:nvGrpSpPr>
        <p:grpSpPr>
          <a:xfrm>
            <a:off x="7479678" y="3981267"/>
            <a:ext cx="4488801" cy="2646415"/>
            <a:chOff x="11418731" y="5971900"/>
            <a:chExt cx="6636475" cy="4191935"/>
          </a:xfrm>
        </p:grpSpPr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18731" y="5971900"/>
              <a:ext cx="6636475" cy="4191935"/>
            </a:xfrm>
            <a:prstGeom prst="rect">
              <a:avLst/>
            </a:prstGeom>
          </p:spPr>
        </p:pic>
        <p:grpSp>
          <p:nvGrpSpPr>
            <p:cNvPr id="2" name="Group 1"/>
            <p:cNvGrpSpPr/>
            <p:nvPr/>
          </p:nvGrpSpPr>
          <p:grpSpPr>
            <a:xfrm>
              <a:off x="15509497" y="6192298"/>
              <a:ext cx="1556775" cy="2095798"/>
              <a:chOff x="15509497" y="6192298"/>
              <a:chExt cx="1556775" cy="2095798"/>
            </a:xfrm>
          </p:grpSpPr>
          <p:sp>
            <p:nvSpPr>
              <p:cNvPr id="40" name="Oval 39"/>
              <p:cNvSpPr/>
              <p:nvPr/>
            </p:nvSpPr>
            <p:spPr>
              <a:xfrm>
                <a:off x="16218779" y="6192298"/>
                <a:ext cx="847493" cy="857658"/>
              </a:xfrm>
              <a:prstGeom prst="ellipse">
                <a:avLst/>
              </a:prstGeom>
              <a:solidFill>
                <a:schemeClr val="accent6">
                  <a:alpha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54" name="Oval 53"/>
              <p:cNvSpPr/>
              <p:nvPr/>
            </p:nvSpPr>
            <p:spPr>
              <a:xfrm>
                <a:off x="15509497" y="7476627"/>
                <a:ext cx="847493" cy="811469"/>
              </a:xfrm>
              <a:prstGeom prst="ellipse">
                <a:avLst/>
              </a:prstGeom>
              <a:solidFill>
                <a:schemeClr val="accent2">
                  <a:alpha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</p:grpSp>
      </p:grpSp>
      <p:sp>
        <p:nvSpPr>
          <p:cNvPr id="55" name="Content Placeholder 1"/>
          <p:cNvSpPr txBox="1">
            <a:spLocks/>
          </p:cNvSpPr>
          <p:nvPr/>
        </p:nvSpPr>
        <p:spPr>
          <a:xfrm>
            <a:off x="7793785" y="6592166"/>
            <a:ext cx="2334368" cy="303123"/>
          </a:xfrm>
          <a:prstGeom prst="rect">
            <a:avLst/>
          </a:prstGeom>
        </p:spPr>
        <p:txBody>
          <a:bodyPr vert="horz" lIns="60960" tIns="30480" rIns="60960" bIns="30480" rtlCol="0">
            <a:noAutofit/>
          </a:bodyPr>
          <a:lstStyle>
            <a:lvl1pPr marL="342900" indent="-342900" algn="l" defTabSz="13716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933" dirty="0">
                <a:solidFill>
                  <a:schemeClr val="bg1">
                    <a:lumMod val="50000"/>
                  </a:schemeClr>
                </a:solidFill>
              </a:rPr>
              <a:t>[Source from Xilinx]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4201013" y="4066732"/>
            <a:ext cx="3381443" cy="441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67" dirty="0"/>
              <a:t>RTL Implementation Flow</a:t>
            </a:r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0211" y="4691622"/>
            <a:ext cx="271900" cy="271900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0211" y="5130437"/>
            <a:ext cx="284245" cy="284245"/>
          </a:xfrm>
          <a:prstGeom prst="rect">
            <a:avLst/>
          </a:prstGeom>
        </p:spPr>
      </p:pic>
      <p:sp>
        <p:nvSpPr>
          <p:cNvPr id="60" name="Content Placeholder 1"/>
          <p:cNvSpPr txBox="1">
            <a:spLocks/>
          </p:cNvSpPr>
          <p:nvPr/>
        </p:nvSpPr>
        <p:spPr>
          <a:xfrm>
            <a:off x="4635169" y="5482332"/>
            <a:ext cx="2545279" cy="582173"/>
          </a:xfrm>
          <a:prstGeom prst="rect">
            <a:avLst/>
          </a:prstGeom>
        </p:spPr>
        <p:txBody>
          <a:bodyPr vert="horz" lIns="60960" tIns="30480" rIns="60960" bIns="30480" rtlCol="0">
            <a:noAutofit/>
          </a:bodyPr>
          <a:lstStyle>
            <a:lvl1pPr marL="342900" indent="-342900" algn="l" defTabSz="13716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Error-prone and time-consuming.</a:t>
            </a:r>
          </a:p>
        </p:txBody>
      </p:sp>
      <p:sp>
        <p:nvSpPr>
          <p:cNvPr id="61" name="Content Placeholder 1"/>
          <p:cNvSpPr txBox="1">
            <a:spLocks/>
          </p:cNvSpPr>
          <p:nvPr/>
        </p:nvSpPr>
        <p:spPr>
          <a:xfrm>
            <a:off x="4639601" y="4651285"/>
            <a:ext cx="2497144" cy="433901"/>
          </a:xfrm>
          <a:prstGeom prst="rect">
            <a:avLst/>
          </a:prstGeom>
        </p:spPr>
        <p:txBody>
          <a:bodyPr vert="horz" lIns="60960" tIns="30480" rIns="60960" bIns="30480" rtlCol="0">
            <a:normAutofit/>
          </a:bodyPr>
          <a:lstStyle>
            <a:lvl1pPr marL="342900" indent="-342900" algn="l" defTabSz="13716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High performance.</a:t>
            </a:r>
          </a:p>
        </p:txBody>
      </p:sp>
      <p:sp>
        <p:nvSpPr>
          <p:cNvPr id="62" name="Content Placeholder 1"/>
          <p:cNvSpPr txBox="1">
            <a:spLocks/>
          </p:cNvSpPr>
          <p:nvPr/>
        </p:nvSpPr>
        <p:spPr>
          <a:xfrm>
            <a:off x="4634351" y="6130147"/>
            <a:ext cx="2334368" cy="303123"/>
          </a:xfrm>
          <a:prstGeom prst="rect">
            <a:avLst/>
          </a:prstGeom>
        </p:spPr>
        <p:txBody>
          <a:bodyPr vert="horz" lIns="60960" tIns="30480" rIns="60960" bIns="30480" rtlCol="0">
            <a:noAutofit/>
          </a:bodyPr>
          <a:lstStyle>
            <a:lvl1pPr marL="342900" indent="-342900" algn="l" defTabSz="13716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Hard to debug.</a:t>
            </a:r>
          </a:p>
        </p:txBody>
      </p:sp>
      <p:sp>
        <p:nvSpPr>
          <p:cNvPr id="69" name="Content Placeholder 1"/>
          <p:cNvSpPr>
            <a:spLocks noGrp="1"/>
          </p:cNvSpPr>
          <p:nvPr>
            <p:ph idx="1"/>
          </p:nvPr>
        </p:nvSpPr>
        <p:spPr>
          <a:xfrm>
            <a:off x="4609122" y="5090452"/>
            <a:ext cx="3235463" cy="4339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High development cost.</a:t>
            </a:r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7933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  <p:bldP spid="61" grpId="0"/>
      <p:bldP spid="62" grpId="0"/>
      <p:bldP spid="69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612247" y="96819"/>
            <a:ext cx="7947553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000" b="1" dirty="0">
                <a:solidFill>
                  <a:schemeClr val="bg1"/>
                </a:solidFill>
                <a:latin typeface="Arial" panose="020B0604020202020204" pitchFamily="34" charset="0"/>
                <a:ea typeface="華康儷粗黑(P)" panose="020B0700000000000000" pitchFamily="34" charset="-120"/>
                <a:cs typeface="Arial" panose="020B0604020202020204" pitchFamily="34" charset="0"/>
              </a:rPr>
              <a:t>FPGA CAD design flow</a:t>
            </a:r>
            <a:endParaRPr lang="zh-TW" altLang="en-US" sz="4000" b="1" dirty="0">
              <a:solidFill>
                <a:schemeClr val="bg1"/>
              </a:solidFill>
              <a:latin typeface="Arial" panose="020B0604020202020204" pitchFamily="34" charset="0"/>
              <a:ea typeface="華康儷粗黑(P)" panose="020B0700000000000000" pitchFamily="34" charset="-120"/>
              <a:cs typeface="Arial" panose="020B0604020202020204" pitchFamily="34" charset="0"/>
            </a:endParaRPr>
          </a:p>
        </p:txBody>
      </p:sp>
      <p:grpSp>
        <p:nvGrpSpPr>
          <p:cNvPr id="250" name="Group 249"/>
          <p:cNvGrpSpPr/>
          <p:nvPr/>
        </p:nvGrpSpPr>
        <p:grpSpPr>
          <a:xfrm>
            <a:off x="1239666" y="1363256"/>
            <a:ext cx="2022629" cy="2738363"/>
            <a:chOff x="2386986" y="2155560"/>
            <a:chExt cx="3033943" cy="4107544"/>
          </a:xfrm>
        </p:grpSpPr>
        <p:sp>
          <p:nvSpPr>
            <p:cNvPr id="5" name="Rectangle 4"/>
            <p:cNvSpPr/>
            <p:nvPr/>
          </p:nvSpPr>
          <p:spPr>
            <a:xfrm>
              <a:off x="2386986" y="2967404"/>
              <a:ext cx="3033943" cy="45281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Frontend Compilation</a:t>
              </a:r>
              <a:endParaRPr lang="en-US" sz="1867" dirty="0">
                <a:solidFill>
                  <a:schemeClr val="tx1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16" idx="4"/>
              <a:endCxn id="5" idx="0"/>
            </p:cNvCxnSpPr>
            <p:nvPr/>
          </p:nvCxnSpPr>
          <p:spPr>
            <a:xfrm flipH="1">
              <a:off x="3903958" y="2619409"/>
              <a:ext cx="17067" cy="34799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Oval 7"/>
            <p:cNvSpPr/>
            <p:nvPr/>
          </p:nvSpPr>
          <p:spPr>
            <a:xfrm>
              <a:off x="3229291" y="3578308"/>
              <a:ext cx="1347851" cy="39621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67" dirty="0">
                  <a:solidFill>
                    <a:schemeClr val="tx1"/>
                  </a:solidFill>
                  <a:cs typeface="Arial" panose="020B0604020202020204" pitchFamily="34" charset="0"/>
                </a:rPr>
                <a:t>IR</a:t>
              </a:r>
            </a:p>
          </p:txBody>
        </p:sp>
        <p:cxnSp>
          <p:nvCxnSpPr>
            <p:cNvPr id="9" name="Straight Arrow Connector 8"/>
            <p:cNvCxnSpPr>
              <a:stCxn id="5" idx="2"/>
              <a:endCxn id="8" idx="0"/>
            </p:cNvCxnSpPr>
            <p:nvPr/>
          </p:nvCxnSpPr>
          <p:spPr>
            <a:xfrm flipH="1">
              <a:off x="3903217" y="3420217"/>
              <a:ext cx="741" cy="15809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>
              <a:stCxn id="8" idx="4"/>
              <a:endCxn id="11" idx="0"/>
            </p:cNvCxnSpPr>
            <p:nvPr/>
          </p:nvCxnSpPr>
          <p:spPr>
            <a:xfrm>
              <a:off x="3903217" y="3974518"/>
              <a:ext cx="2470" cy="1907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" name="Rectangle 10"/>
            <p:cNvSpPr/>
            <p:nvPr/>
          </p:nvSpPr>
          <p:spPr>
            <a:xfrm>
              <a:off x="2465895" y="4165258"/>
              <a:ext cx="2879584" cy="40104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Scheduling</a:t>
              </a:r>
              <a:endParaRPr lang="en-US" sz="2133" dirty="0">
                <a:solidFill>
                  <a:schemeClr val="tx1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8" idx="2"/>
            </p:cNvCxnSpPr>
            <p:nvPr/>
          </p:nvCxnSpPr>
          <p:spPr>
            <a:xfrm>
              <a:off x="3905686" y="5751157"/>
              <a:ext cx="4744" cy="51194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6" name="Oval 15"/>
            <p:cNvSpPr/>
            <p:nvPr/>
          </p:nvSpPr>
          <p:spPr>
            <a:xfrm>
              <a:off x="3235225" y="2155560"/>
              <a:ext cx="1371600" cy="463849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67" dirty="0">
                  <a:solidFill>
                    <a:schemeClr val="tx1"/>
                  </a:solidFill>
                  <a:cs typeface="Arial" panose="020B0604020202020204" pitchFamily="34" charset="0"/>
                </a:rPr>
                <a:t>C/C++</a:t>
              </a: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2465895" y="4758340"/>
              <a:ext cx="2879583" cy="40541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Hardware Binding</a:t>
              </a:r>
              <a:endParaRPr lang="en-US" sz="2133" dirty="0">
                <a:solidFill>
                  <a:schemeClr val="tx1"/>
                </a:solidFill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2462463" y="5337707"/>
              <a:ext cx="2886446" cy="4134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Code Generation</a:t>
              </a:r>
            </a:p>
          </p:txBody>
        </p:sp>
        <p:cxnSp>
          <p:nvCxnSpPr>
            <p:cNvPr id="19" name="Straight Arrow Connector 18"/>
            <p:cNvCxnSpPr>
              <a:stCxn id="11" idx="2"/>
              <a:endCxn id="17" idx="0"/>
            </p:cNvCxnSpPr>
            <p:nvPr/>
          </p:nvCxnSpPr>
          <p:spPr>
            <a:xfrm>
              <a:off x="3905687" y="4566305"/>
              <a:ext cx="0" cy="19203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>
              <a:stCxn id="17" idx="2"/>
              <a:endCxn id="18" idx="0"/>
            </p:cNvCxnSpPr>
            <p:nvPr/>
          </p:nvCxnSpPr>
          <p:spPr>
            <a:xfrm flipH="1">
              <a:off x="3905686" y="5163752"/>
              <a:ext cx="1" cy="17395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1" name="Rounded Rectangle 20"/>
          <p:cNvSpPr/>
          <p:nvPr/>
        </p:nvSpPr>
        <p:spPr>
          <a:xfrm>
            <a:off x="888613" y="1788061"/>
            <a:ext cx="2718849" cy="2084170"/>
          </a:xfrm>
          <a:prstGeom prst="roundRect">
            <a:avLst/>
          </a:prstGeom>
          <a:noFill/>
          <a:ln w="381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 dirty="0"/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402" y="1322270"/>
            <a:ext cx="420906" cy="420906"/>
          </a:xfrm>
          <a:prstGeom prst="rect">
            <a:avLst/>
          </a:prstGeom>
        </p:spPr>
      </p:pic>
      <p:sp>
        <p:nvSpPr>
          <p:cNvPr id="45" name="Striped Right Arrow 44"/>
          <p:cNvSpPr/>
          <p:nvPr/>
        </p:nvSpPr>
        <p:spPr>
          <a:xfrm>
            <a:off x="1059489" y="1422842"/>
            <a:ext cx="460991" cy="219760"/>
          </a:xfrm>
          <a:prstGeom prst="stripedRightArrow">
            <a:avLst>
              <a:gd name="adj1" fmla="val 50000"/>
              <a:gd name="adj2" fmla="val 62902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47" name="TextBox 46"/>
          <p:cNvSpPr txBox="1"/>
          <p:nvPr/>
        </p:nvSpPr>
        <p:spPr>
          <a:xfrm>
            <a:off x="4102044" y="1398840"/>
            <a:ext cx="3278495" cy="441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67" dirty="0"/>
              <a:t>High-Level Synthesis Flow</a:t>
            </a:r>
          </a:p>
        </p:txBody>
      </p:sp>
      <p:grpSp>
        <p:nvGrpSpPr>
          <p:cNvPr id="34" name="Group 33"/>
          <p:cNvGrpSpPr/>
          <p:nvPr/>
        </p:nvGrpSpPr>
        <p:grpSpPr>
          <a:xfrm>
            <a:off x="7411020" y="1210968"/>
            <a:ext cx="4675856" cy="2712504"/>
            <a:chOff x="11418602" y="1816452"/>
            <a:chExt cx="6711709" cy="4068756"/>
          </a:xfrm>
        </p:grpSpPr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18602" y="1816452"/>
              <a:ext cx="6711709" cy="4068756"/>
            </a:xfrm>
            <a:prstGeom prst="rect">
              <a:avLst/>
            </a:prstGeom>
          </p:spPr>
        </p:pic>
        <p:grpSp>
          <p:nvGrpSpPr>
            <p:cNvPr id="31" name="Group 30"/>
            <p:cNvGrpSpPr/>
            <p:nvPr/>
          </p:nvGrpSpPr>
          <p:grpSpPr>
            <a:xfrm>
              <a:off x="12006158" y="2134262"/>
              <a:ext cx="2390066" cy="2342944"/>
              <a:chOff x="12006158" y="2134262"/>
              <a:chExt cx="2390066" cy="2342944"/>
            </a:xfrm>
          </p:grpSpPr>
          <p:sp>
            <p:nvSpPr>
              <p:cNvPr id="48" name="Oval 47"/>
              <p:cNvSpPr/>
              <p:nvPr/>
            </p:nvSpPr>
            <p:spPr>
              <a:xfrm>
                <a:off x="13023105" y="2134262"/>
                <a:ext cx="1373119" cy="706799"/>
              </a:xfrm>
              <a:prstGeom prst="ellipse">
                <a:avLst/>
              </a:prstGeom>
              <a:solidFill>
                <a:schemeClr val="accent6">
                  <a:alpha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49" name="Oval 48"/>
              <p:cNvSpPr/>
              <p:nvPr/>
            </p:nvSpPr>
            <p:spPr>
              <a:xfrm>
                <a:off x="12006158" y="3665737"/>
                <a:ext cx="847493" cy="811469"/>
              </a:xfrm>
              <a:prstGeom prst="ellipse">
                <a:avLst/>
              </a:prstGeom>
              <a:solidFill>
                <a:schemeClr val="accent2">
                  <a:alpha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</p:grpSp>
      </p:grpSp>
      <p:pic>
        <p:nvPicPr>
          <p:cNvPr id="53" name="Picture 5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522" y="2018915"/>
            <a:ext cx="271900" cy="271900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9066" y="3014473"/>
            <a:ext cx="284245" cy="284245"/>
          </a:xfrm>
          <a:prstGeom prst="rect">
            <a:avLst/>
          </a:prstGeom>
        </p:spPr>
      </p:pic>
      <p:sp>
        <p:nvSpPr>
          <p:cNvPr id="57" name="Content Placeholder 1"/>
          <p:cNvSpPr txBox="1">
            <a:spLocks/>
          </p:cNvSpPr>
          <p:nvPr/>
        </p:nvSpPr>
        <p:spPr>
          <a:xfrm>
            <a:off x="4472626" y="1982827"/>
            <a:ext cx="3162581" cy="438995"/>
          </a:xfrm>
          <a:prstGeom prst="rect">
            <a:avLst/>
          </a:prstGeom>
        </p:spPr>
        <p:txBody>
          <a:bodyPr vert="horz" lIns="60960" tIns="30480" rIns="60960" bIns="30480" rtlCol="0">
            <a:noAutofit/>
          </a:bodyPr>
          <a:lstStyle>
            <a:lvl1pPr marL="342900" indent="-342900" algn="l" defTabSz="13716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Easier to implement.</a:t>
            </a:r>
          </a:p>
        </p:txBody>
      </p:sp>
      <p:sp>
        <p:nvSpPr>
          <p:cNvPr id="59" name="Content Placeholder 1"/>
          <p:cNvSpPr txBox="1">
            <a:spLocks/>
          </p:cNvSpPr>
          <p:nvPr/>
        </p:nvSpPr>
        <p:spPr>
          <a:xfrm>
            <a:off x="4514871" y="2996137"/>
            <a:ext cx="2867437" cy="645800"/>
          </a:xfrm>
          <a:prstGeom prst="rect">
            <a:avLst/>
          </a:prstGeom>
        </p:spPr>
        <p:txBody>
          <a:bodyPr vert="horz" lIns="60960" tIns="30480" rIns="60960" bIns="30480" rtlCol="0">
            <a:noAutofit/>
          </a:bodyPr>
          <a:lstStyle>
            <a:lvl1pPr marL="342900" indent="-342900" algn="l" defTabSz="13716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Hard to grasp hardware implementation details.</a:t>
            </a:r>
          </a:p>
        </p:txBody>
      </p:sp>
      <p:sp>
        <p:nvSpPr>
          <p:cNvPr id="30" name="Rectangle 29"/>
          <p:cNvSpPr/>
          <p:nvPr/>
        </p:nvSpPr>
        <p:spPr>
          <a:xfrm>
            <a:off x="4470813" y="2401627"/>
            <a:ext cx="332513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Fast design space exploration.</a:t>
            </a:r>
          </a:p>
        </p:txBody>
      </p:sp>
      <p:sp>
        <p:nvSpPr>
          <p:cNvPr id="60" name="Oval 59"/>
          <p:cNvSpPr/>
          <p:nvPr/>
        </p:nvSpPr>
        <p:spPr>
          <a:xfrm>
            <a:off x="1750229" y="6353362"/>
            <a:ext cx="1034097" cy="27432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endParaRPr lang="en-US" sz="800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1602822" y="6359695"/>
            <a:ext cx="1359129" cy="272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467" dirty="0" err="1">
                <a:cs typeface="Arial" panose="020B0604020202020204" pitchFamily="34" charset="0"/>
              </a:rPr>
              <a:t>BitStream</a:t>
            </a:r>
            <a:endParaRPr lang="en-US" sz="1467" dirty="0">
              <a:cs typeface="Arial" panose="020B0604020202020204" pitchFamily="34" charset="0"/>
            </a:endParaRPr>
          </a:p>
        </p:txBody>
      </p:sp>
      <p:sp>
        <p:nvSpPr>
          <p:cNvPr id="62" name="Oval 61"/>
          <p:cNvSpPr/>
          <p:nvPr/>
        </p:nvSpPr>
        <p:spPr>
          <a:xfrm>
            <a:off x="1797181" y="4101619"/>
            <a:ext cx="916231" cy="262603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67" dirty="0">
                <a:solidFill>
                  <a:schemeClr val="tx1"/>
                </a:solidFill>
                <a:cs typeface="Arial" panose="020B0604020202020204" pitchFamily="34" charset="0"/>
              </a:rPr>
              <a:t>HDL</a:t>
            </a:r>
          </a:p>
        </p:txBody>
      </p:sp>
      <p:cxnSp>
        <p:nvCxnSpPr>
          <p:cNvPr id="63" name="Straight Arrow Connector 62"/>
          <p:cNvCxnSpPr>
            <a:stCxn id="62" idx="4"/>
            <a:endCxn id="67" idx="0"/>
          </p:cNvCxnSpPr>
          <p:nvPr/>
        </p:nvCxnSpPr>
        <p:spPr>
          <a:xfrm>
            <a:off x="2255296" y="4364222"/>
            <a:ext cx="1499" cy="2554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Rounded Rectangle 63"/>
          <p:cNvSpPr/>
          <p:nvPr/>
        </p:nvSpPr>
        <p:spPr>
          <a:xfrm>
            <a:off x="888614" y="4491968"/>
            <a:ext cx="2747165" cy="1744063"/>
          </a:xfrm>
          <a:prstGeom prst="roundRect">
            <a:avLst/>
          </a:prstGeom>
          <a:noFill/>
          <a:ln w="381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cxnSp>
        <p:nvCxnSpPr>
          <p:cNvPr id="65" name="Straight Arrow Connector 64"/>
          <p:cNvCxnSpPr>
            <a:stCxn id="69" idx="2"/>
            <a:endCxn id="60" idx="0"/>
          </p:cNvCxnSpPr>
          <p:nvPr/>
        </p:nvCxnSpPr>
        <p:spPr>
          <a:xfrm>
            <a:off x="2261647" y="6125533"/>
            <a:ext cx="5631" cy="2278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66" name="Group 65"/>
          <p:cNvGrpSpPr/>
          <p:nvPr/>
        </p:nvGrpSpPr>
        <p:grpSpPr>
          <a:xfrm>
            <a:off x="1255807" y="4619716"/>
            <a:ext cx="2011680" cy="1505817"/>
            <a:chOff x="2398176" y="6955060"/>
            <a:chExt cx="3017520" cy="2258725"/>
          </a:xfrm>
        </p:grpSpPr>
        <p:sp>
          <p:nvSpPr>
            <p:cNvPr id="67" name="Rectangle 66"/>
            <p:cNvSpPr/>
            <p:nvPr/>
          </p:nvSpPr>
          <p:spPr>
            <a:xfrm>
              <a:off x="2422350" y="6955060"/>
              <a:ext cx="2954615" cy="43876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Logic Synthesis</a:t>
              </a:r>
            </a:p>
          </p:txBody>
        </p:sp>
        <p:sp>
          <p:nvSpPr>
            <p:cNvPr id="68" name="Rectangle 67"/>
            <p:cNvSpPr/>
            <p:nvPr/>
          </p:nvSpPr>
          <p:spPr>
            <a:xfrm>
              <a:off x="2430287" y="7571640"/>
              <a:ext cx="2946468" cy="44481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Technology Mapping</a:t>
              </a:r>
            </a:p>
          </p:txBody>
        </p:sp>
        <p:sp>
          <p:nvSpPr>
            <p:cNvPr id="69" name="Rectangle 68"/>
            <p:cNvSpPr/>
            <p:nvPr/>
          </p:nvSpPr>
          <p:spPr>
            <a:xfrm>
              <a:off x="2398176" y="8780260"/>
              <a:ext cx="3017520" cy="4335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Place and Route (PAR)</a:t>
              </a:r>
            </a:p>
          </p:txBody>
        </p:sp>
        <p:cxnSp>
          <p:nvCxnSpPr>
            <p:cNvPr id="70" name="Straight Arrow Connector 69"/>
            <p:cNvCxnSpPr>
              <a:stCxn id="67" idx="2"/>
              <a:endCxn id="68" idx="0"/>
            </p:cNvCxnSpPr>
            <p:nvPr/>
          </p:nvCxnSpPr>
          <p:spPr>
            <a:xfrm>
              <a:off x="3899658" y="7393829"/>
              <a:ext cx="3863" cy="17781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1" name="Straight Arrow Connector 70"/>
            <p:cNvCxnSpPr>
              <a:stCxn id="68" idx="2"/>
              <a:endCxn id="69" idx="0"/>
            </p:cNvCxnSpPr>
            <p:nvPr/>
          </p:nvCxnSpPr>
          <p:spPr>
            <a:xfrm>
              <a:off x="3903521" y="8016457"/>
              <a:ext cx="3416" cy="7638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2" name="Oval 71"/>
            <p:cNvSpPr/>
            <p:nvPr/>
          </p:nvSpPr>
          <p:spPr>
            <a:xfrm>
              <a:off x="3152736" y="8186740"/>
              <a:ext cx="1508760" cy="393904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67" dirty="0">
                  <a:solidFill>
                    <a:schemeClr val="tx1"/>
                  </a:solidFill>
                  <a:cs typeface="Arial" panose="020B0604020202020204" pitchFamily="34" charset="0"/>
                </a:rPr>
                <a:t>Netlist</a:t>
              </a:r>
            </a:p>
          </p:txBody>
        </p:sp>
        <p:cxnSp>
          <p:nvCxnSpPr>
            <p:cNvPr id="73" name="Straight Arrow Connector 72"/>
            <p:cNvCxnSpPr>
              <a:stCxn id="68" idx="2"/>
              <a:endCxn id="72" idx="0"/>
            </p:cNvCxnSpPr>
            <p:nvPr/>
          </p:nvCxnSpPr>
          <p:spPr>
            <a:xfrm>
              <a:off x="3903521" y="8016457"/>
              <a:ext cx="3596" cy="17028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76" name="Group 75"/>
          <p:cNvGrpSpPr/>
          <p:nvPr/>
        </p:nvGrpSpPr>
        <p:grpSpPr>
          <a:xfrm>
            <a:off x="7479678" y="3981267"/>
            <a:ext cx="4488801" cy="2646415"/>
            <a:chOff x="11418731" y="5971900"/>
            <a:chExt cx="6636475" cy="4191935"/>
          </a:xfrm>
        </p:grpSpPr>
        <p:pic>
          <p:nvPicPr>
            <p:cNvPr id="77" name="Picture 76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18731" y="5971900"/>
              <a:ext cx="6636475" cy="4191935"/>
            </a:xfrm>
            <a:prstGeom prst="rect">
              <a:avLst/>
            </a:prstGeom>
          </p:spPr>
        </p:pic>
        <p:grpSp>
          <p:nvGrpSpPr>
            <p:cNvPr id="78" name="Group 77"/>
            <p:cNvGrpSpPr/>
            <p:nvPr/>
          </p:nvGrpSpPr>
          <p:grpSpPr>
            <a:xfrm>
              <a:off x="15509497" y="6192298"/>
              <a:ext cx="1556775" cy="2095798"/>
              <a:chOff x="15509497" y="6192298"/>
              <a:chExt cx="1556775" cy="2095798"/>
            </a:xfrm>
          </p:grpSpPr>
          <p:sp>
            <p:nvSpPr>
              <p:cNvPr id="79" name="Oval 78"/>
              <p:cNvSpPr/>
              <p:nvPr/>
            </p:nvSpPr>
            <p:spPr>
              <a:xfrm>
                <a:off x="16218779" y="6192298"/>
                <a:ext cx="847493" cy="857658"/>
              </a:xfrm>
              <a:prstGeom prst="ellipse">
                <a:avLst/>
              </a:prstGeom>
              <a:solidFill>
                <a:schemeClr val="accent6">
                  <a:alpha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80" name="Oval 79"/>
              <p:cNvSpPr/>
              <p:nvPr/>
            </p:nvSpPr>
            <p:spPr>
              <a:xfrm>
                <a:off x="15509497" y="7476627"/>
                <a:ext cx="847493" cy="811469"/>
              </a:xfrm>
              <a:prstGeom prst="ellipse">
                <a:avLst/>
              </a:prstGeom>
              <a:solidFill>
                <a:schemeClr val="accent2">
                  <a:alpha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</p:grpSp>
      </p:grpSp>
      <p:sp>
        <p:nvSpPr>
          <p:cNvPr id="81" name="Content Placeholder 1"/>
          <p:cNvSpPr txBox="1">
            <a:spLocks/>
          </p:cNvSpPr>
          <p:nvPr/>
        </p:nvSpPr>
        <p:spPr>
          <a:xfrm>
            <a:off x="7793785" y="6592166"/>
            <a:ext cx="2334368" cy="303123"/>
          </a:xfrm>
          <a:prstGeom prst="rect">
            <a:avLst/>
          </a:prstGeom>
        </p:spPr>
        <p:txBody>
          <a:bodyPr vert="horz" lIns="60960" tIns="30480" rIns="60960" bIns="30480" rtlCol="0">
            <a:noAutofit/>
          </a:bodyPr>
          <a:lstStyle>
            <a:lvl1pPr marL="342900" indent="-342900" algn="l" defTabSz="13716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933" dirty="0">
                <a:solidFill>
                  <a:schemeClr val="bg1">
                    <a:lumMod val="50000"/>
                  </a:schemeClr>
                </a:solidFill>
              </a:rPr>
              <a:t>[Source from Xilinx]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4201013" y="4066732"/>
            <a:ext cx="3381443" cy="441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67" dirty="0"/>
              <a:t>RTL Implementation Flow</a:t>
            </a:r>
          </a:p>
        </p:txBody>
      </p:sp>
      <p:pic>
        <p:nvPicPr>
          <p:cNvPr id="83" name="Picture 8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0211" y="4691622"/>
            <a:ext cx="271900" cy="271900"/>
          </a:xfrm>
          <a:prstGeom prst="rect">
            <a:avLst/>
          </a:prstGeom>
        </p:spPr>
      </p:pic>
      <p:pic>
        <p:nvPicPr>
          <p:cNvPr id="84" name="Picture 8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0211" y="5130437"/>
            <a:ext cx="284245" cy="284245"/>
          </a:xfrm>
          <a:prstGeom prst="rect">
            <a:avLst/>
          </a:prstGeom>
        </p:spPr>
      </p:pic>
      <p:sp>
        <p:nvSpPr>
          <p:cNvPr id="85" name="Content Placeholder 1"/>
          <p:cNvSpPr txBox="1">
            <a:spLocks/>
          </p:cNvSpPr>
          <p:nvPr/>
        </p:nvSpPr>
        <p:spPr>
          <a:xfrm>
            <a:off x="4635169" y="5482332"/>
            <a:ext cx="2545279" cy="582173"/>
          </a:xfrm>
          <a:prstGeom prst="rect">
            <a:avLst/>
          </a:prstGeom>
        </p:spPr>
        <p:txBody>
          <a:bodyPr vert="horz" lIns="60960" tIns="30480" rIns="60960" bIns="30480" rtlCol="0">
            <a:noAutofit/>
          </a:bodyPr>
          <a:lstStyle>
            <a:lvl1pPr marL="342900" indent="-342900" algn="l" defTabSz="13716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Error-prone and time-consuming.</a:t>
            </a:r>
          </a:p>
        </p:txBody>
      </p:sp>
      <p:sp>
        <p:nvSpPr>
          <p:cNvPr id="86" name="Content Placeholder 1"/>
          <p:cNvSpPr txBox="1">
            <a:spLocks/>
          </p:cNvSpPr>
          <p:nvPr/>
        </p:nvSpPr>
        <p:spPr>
          <a:xfrm>
            <a:off x="4639601" y="4651285"/>
            <a:ext cx="2497144" cy="433901"/>
          </a:xfrm>
          <a:prstGeom prst="rect">
            <a:avLst/>
          </a:prstGeom>
        </p:spPr>
        <p:txBody>
          <a:bodyPr vert="horz" lIns="60960" tIns="30480" rIns="60960" bIns="30480" rtlCol="0">
            <a:normAutofit/>
          </a:bodyPr>
          <a:lstStyle>
            <a:lvl1pPr marL="342900" indent="-342900" algn="l" defTabSz="13716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High performance.</a:t>
            </a:r>
          </a:p>
        </p:txBody>
      </p:sp>
      <p:sp>
        <p:nvSpPr>
          <p:cNvPr id="87" name="Content Placeholder 1"/>
          <p:cNvSpPr txBox="1">
            <a:spLocks/>
          </p:cNvSpPr>
          <p:nvPr/>
        </p:nvSpPr>
        <p:spPr>
          <a:xfrm>
            <a:off x="4634351" y="6130147"/>
            <a:ext cx="2334368" cy="303123"/>
          </a:xfrm>
          <a:prstGeom prst="rect">
            <a:avLst/>
          </a:prstGeom>
        </p:spPr>
        <p:txBody>
          <a:bodyPr vert="horz" lIns="60960" tIns="30480" rIns="60960" bIns="30480" rtlCol="0">
            <a:noAutofit/>
          </a:bodyPr>
          <a:lstStyle>
            <a:lvl1pPr marL="342900" indent="-342900" algn="l" defTabSz="13716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Hard to debug.</a:t>
            </a:r>
          </a:p>
        </p:txBody>
      </p:sp>
      <p:sp>
        <p:nvSpPr>
          <p:cNvPr id="88" name="Content Placeholder 1"/>
          <p:cNvSpPr>
            <a:spLocks noGrp="1"/>
          </p:cNvSpPr>
          <p:nvPr>
            <p:ph idx="1"/>
          </p:nvPr>
        </p:nvSpPr>
        <p:spPr>
          <a:xfrm>
            <a:off x="4609122" y="5090452"/>
            <a:ext cx="3235463" cy="4339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High development cost.</a:t>
            </a:r>
          </a:p>
        </p:txBody>
      </p:sp>
      <p:sp>
        <p:nvSpPr>
          <p:cNvPr id="8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888185" y="6356350"/>
            <a:ext cx="2743200" cy="365125"/>
          </a:xfrm>
        </p:spPr>
        <p:txBody>
          <a:bodyPr/>
          <a:lstStyle/>
          <a:p>
            <a:r>
              <a:rPr lang="en-US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236889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59" grpId="0"/>
      <p:bldP spid="3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66206" y="4519471"/>
            <a:ext cx="9857560" cy="40215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267" dirty="0"/>
              <a:t>In FPGA design, routing contributes a lot to delay and resource utilization.</a:t>
            </a: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612247" y="96819"/>
            <a:ext cx="7947553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000" b="1" dirty="0">
                <a:solidFill>
                  <a:schemeClr val="bg1"/>
                </a:solidFill>
                <a:latin typeface="Arial" panose="020B0604020202020204" pitchFamily="34" charset="0"/>
                <a:ea typeface="華康儷粗黑(P)" panose="020B0700000000000000" pitchFamily="34" charset="-120"/>
                <a:cs typeface="Arial" panose="020B0604020202020204" pitchFamily="34" charset="0"/>
              </a:rPr>
              <a:t>Issue: Routing Congestion</a:t>
            </a:r>
            <a:endParaRPr lang="zh-TW" altLang="en-US" sz="4000" b="1" dirty="0">
              <a:solidFill>
                <a:schemeClr val="bg1"/>
              </a:solidFill>
              <a:latin typeface="Arial" panose="020B0604020202020204" pitchFamily="34" charset="0"/>
              <a:ea typeface="華康儷粗黑(P)" panose="020B0700000000000000" pitchFamily="34" charset="-120"/>
              <a:cs typeface="Arial" panose="020B0604020202020204" pitchFamily="34" charset="0"/>
            </a:endParaRPr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5887" y="1649093"/>
            <a:ext cx="803913" cy="1681580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4207" y="1650850"/>
            <a:ext cx="800081" cy="1687842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6809" y="1635220"/>
            <a:ext cx="4242701" cy="1941952"/>
          </a:xfrm>
          <a:prstGeom prst="rect">
            <a:avLst/>
          </a:prstGeom>
        </p:spPr>
      </p:pic>
      <p:sp>
        <p:nvSpPr>
          <p:cNvPr id="48" name="Content Placeholder 1"/>
          <p:cNvSpPr txBox="1">
            <a:spLocks/>
          </p:cNvSpPr>
          <p:nvPr/>
        </p:nvSpPr>
        <p:spPr>
          <a:xfrm>
            <a:off x="5766120" y="3645754"/>
            <a:ext cx="1100563" cy="359521"/>
          </a:xfrm>
          <a:prstGeom prst="rect">
            <a:avLst/>
          </a:prstGeom>
        </p:spPr>
        <p:txBody>
          <a:bodyPr vert="horz" lIns="60960" tIns="30480" rIns="60960" bIns="30480" rtlCol="0">
            <a:normAutofit/>
          </a:bodyPr>
          <a:lstStyle>
            <a:lvl1pPr marL="342900" indent="-342900" algn="l" defTabSz="13716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67" dirty="0"/>
              <a:t>Netlist</a:t>
            </a:r>
          </a:p>
        </p:txBody>
      </p:sp>
      <p:sp>
        <p:nvSpPr>
          <p:cNvPr id="49" name="Content Placeholder 1"/>
          <p:cNvSpPr txBox="1">
            <a:spLocks/>
          </p:cNvSpPr>
          <p:nvPr/>
        </p:nvSpPr>
        <p:spPr>
          <a:xfrm>
            <a:off x="8760370" y="3584986"/>
            <a:ext cx="1171949" cy="359521"/>
          </a:xfrm>
          <a:prstGeom prst="rect">
            <a:avLst/>
          </a:prstGeom>
        </p:spPr>
        <p:txBody>
          <a:bodyPr vert="horz" lIns="60960" tIns="30480" rIns="60960" bIns="30480" rtlCol="0">
            <a:normAutofit fontScale="92500"/>
          </a:bodyPr>
          <a:lstStyle>
            <a:lvl1pPr marL="342900" indent="-342900" algn="l" defTabSz="13716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Placement</a:t>
            </a:r>
            <a:endParaRPr lang="en-US" sz="1867" dirty="0"/>
          </a:p>
        </p:txBody>
      </p:sp>
      <p:sp>
        <p:nvSpPr>
          <p:cNvPr id="50" name="Content Placeholder 1"/>
          <p:cNvSpPr txBox="1">
            <a:spLocks/>
          </p:cNvSpPr>
          <p:nvPr/>
        </p:nvSpPr>
        <p:spPr>
          <a:xfrm>
            <a:off x="10267942" y="3577172"/>
            <a:ext cx="1100563" cy="359521"/>
          </a:xfrm>
          <a:prstGeom prst="rect">
            <a:avLst/>
          </a:prstGeom>
        </p:spPr>
        <p:txBody>
          <a:bodyPr vert="horz" lIns="60960" tIns="30480" rIns="60960" bIns="30480" rtlCol="0">
            <a:normAutofit/>
          </a:bodyPr>
          <a:lstStyle>
            <a:lvl1pPr marL="342900" indent="-342900" algn="l" defTabSz="13716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67" dirty="0"/>
              <a:t>Routing</a:t>
            </a:r>
          </a:p>
        </p:txBody>
      </p:sp>
      <p:sp>
        <p:nvSpPr>
          <p:cNvPr id="67" name="Oval 66"/>
          <p:cNvSpPr/>
          <p:nvPr/>
        </p:nvSpPr>
        <p:spPr>
          <a:xfrm>
            <a:off x="1673620" y="3584123"/>
            <a:ext cx="1034097" cy="357564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endParaRPr lang="en-US" sz="800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1511104" y="3637860"/>
            <a:ext cx="1359129" cy="272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467" dirty="0" err="1">
                <a:cs typeface="Arial" panose="020B0604020202020204" pitchFamily="34" charset="0"/>
              </a:rPr>
              <a:t>BitStream</a:t>
            </a:r>
            <a:endParaRPr lang="en-US" sz="1467" dirty="0">
              <a:cs typeface="Arial" panose="020B0604020202020204" pitchFamily="34" charset="0"/>
            </a:endParaRPr>
          </a:p>
        </p:txBody>
      </p:sp>
      <p:sp>
        <p:nvSpPr>
          <p:cNvPr id="69" name="Oval 68"/>
          <p:cNvSpPr/>
          <p:nvPr/>
        </p:nvSpPr>
        <p:spPr>
          <a:xfrm>
            <a:off x="1720572" y="1415027"/>
            <a:ext cx="916231" cy="262603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67" dirty="0">
                <a:solidFill>
                  <a:schemeClr val="tx1"/>
                </a:solidFill>
                <a:cs typeface="Arial" panose="020B0604020202020204" pitchFamily="34" charset="0"/>
              </a:rPr>
              <a:t>HDL</a:t>
            </a:r>
          </a:p>
        </p:txBody>
      </p:sp>
      <p:cxnSp>
        <p:nvCxnSpPr>
          <p:cNvPr id="70" name="Straight Arrow Connector 69"/>
          <p:cNvCxnSpPr>
            <a:stCxn id="69" idx="4"/>
            <a:endCxn id="74" idx="0"/>
          </p:cNvCxnSpPr>
          <p:nvPr/>
        </p:nvCxnSpPr>
        <p:spPr>
          <a:xfrm>
            <a:off x="2178687" y="1677630"/>
            <a:ext cx="1499" cy="2143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Rounded Rectangle 70"/>
          <p:cNvSpPr/>
          <p:nvPr/>
        </p:nvSpPr>
        <p:spPr>
          <a:xfrm>
            <a:off x="812005" y="1764281"/>
            <a:ext cx="2747165" cy="1678274"/>
          </a:xfrm>
          <a:prstGeom prst="roundRect">
            <a:avLst/>
          </a:prstGeom>
          <a:noFill/>
          <a:ln w="381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cxnSp>
        <p:nvCxnSpPr>
          <p:cNvPr id="72" name="Straight Arrow Connector 71"/>
          <p:cNvCxnSpPr>
            <a:stCxn id="76" idx="2"/>
            <a:endCxn id="67" idx="0"/>
          </p:cNvCxnSpPr>
          <p:nvPr/>
        </p:nvCxnSpPr>
        <p:spPr>
          <a:xfrm>
            <a:off x="2185037" y="3356749"/>
            <a:ext cx="5632" cy="2273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73" name="Group 72"/>
          <p:cNvGrpSpPr/>
          <p:nvPr/>
        </p:nvGrpSpPr>
        <p:grpSpPr>
          <a:xfrm>
            <a:off x="1179197" y="1892028"/>
            <a:ext cx="2011679" cy="1464721"/>
            <a:chOff x="2398176" y="6955060"/>
            <a:chExt cx="3017519" cy="2197081"/>
          </a:xfrm>
        </p:grpSpPr>
        <p:sp>
          <p:nvSpPr>
            <p:cNvPr id="74" name="Rectangle 73"/>
            <p:cNvSpPr/>
            <p:nvPr/>
          </p:nvSpPr>
          <p:spPr>
            <a:xfrm>
              <a:off x="2422350" y="6955060"/>
              <a:ext cx="2954615" cy="43876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Logic Synthesis</a:t>
              </a: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2419859" y="7566577"/>
              <a:ext cx="2946468" cy="44481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Technology Mapping</a:t>
              </a:r>
            </a:p>
          </p:txBody>
        </p:sp>
        <p:sp>
          <p:nvSpPr>
            <p:cNvPr id="76" name="Rectangle 75"/>
            <p:cNvSpPr/>
            <p:nvPr/>
          </p:nvSpPr>
          <p:spPr>
            <a:xfrm>
              <a:off x="2398176" y="8718616"/>
              <a:ext cx="3017519" cy="433525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Place and Route (PAR)</a:t>
              </a:r>
            </a:p>
          </p:txBody>
        </p:sp>
        <p:cxnSp>
          <p:nvCxnSpPr>
            <p:cNvPr id="77" name="Straight Arrow Connector 76"/>
            <p:cNvCxnSpPr>
              <a:stCxn id="74" idx="2"/>
              <a:endCxn id="75" idx="0"/>
            </p:cNvCxnSpPr>
            <p:nvPr/>
          </p:nvCxnSpPr>
          <p:spPr>
            <a:xfrm flipH="1">
              <a:off x="3893093" y="7393829"/>
              <a:ext cx="6566" cy="17274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8" name="Straight Arrow Connector 77"/>
            <p:cNvCxnSpPr>
              <a:stCxn id="75" idx="2"/>
              <a:endCxn id="76" idx="0"/>
            </p:cNvCxnSpPr>
            <p:nvPr/>
          </p:nvCxnSpPr>
          <p:spPr>
            <a:xfrm>
              <a:off x="3893093" y="8011394"/>
              <a:ext cx="13844" cy="70722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9" name="Oval 78"/>
            <p:cNvSpPr/>
            <p:nvPr/>
          </p:nvSpPr>
          <p:spPr>
            <a:xfrm>
              <a:off x="3148605" y="8178092"/>
              <a:ext cx="1508760" cy="393904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67" dirty="0">
                  <a:solidFill>
                    <a:schemeClr val="tx1"/>
                  </a:solidFill>
                  <a:cs typeface="Arial" panose="020B0604020202020204" pitchFamily="34" charset="0"/>
                </a:rPr>
                <a:t>Netlist</a:t>
              </a:r>
            </a:p>
          </p:txBody>
        </p:sp>
        <p:cxnSp>
          <p:nvCxnSpPr>
            <p:cNvPr id="80" name="Straight Arrow Connector 79"/>
            <p:cNvCxnSpPr>
              <a:stCxn id="75" idx="2"/>
              <a:endCxn id="79" idx="0"/>
            </p:cNvCxnSpPr>
            <p:nvPr/>
          </p:nvCxnSpPr>
          <p:spPr>
            <a:xfrm>
              <a:off x="3893093" y="8011394"/>
              <a:ext cx="9893" cy="16669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2" name="Content Placeholder 1"/>
          <p:cNvSpPr txBox="1">
            <a:spLocks/>
          </p:cNvSpPr>
          <p:nvPr/>
        </p:nvSpPr>
        <p:spPr>
          <a:xfrm>
            <a:off x="877495" y="5250205"/>
            <a:ext cx="1943575" cy="330029"/>
          </a:xfrm>
          <a:prstGeom prst="rect">
            <a:avLst/>
          </a:prstGeom>
        </p:spPr>
        <p:txBody>
          <a:bodyPr vert="horz" lIns="60960" tIns="30480" rIns="60960" bIns="30480" rtlCol="0">
            <a:normAutofit fontScale="92500" lnSpcReduction="10000"/>
          </a:bodyPr>
          <a:lstStyle>
            <a:lvl1pPr marL="342900" indent="-342900" algn="l" defTabSz="13716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133" dirty="0"/>
              <a:t>Congested region </a:t>
            </a:r>
          </a:p>
        </p:txBody>
      </p:sp>
      <p:sp>
        <p:nvSpPr>
          <p:cNvPr id="83" name="Right Arrow 82"/>
          <p:cNvSpPr/>
          <p:nvPr/>
        </p:nvSpPr>
        <p:spPr>
          <a:xfrm>
            <a:off x="2852778" y="5600422"/>
            <a:ext cx="273977" cy="15845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84" name="Content Placeholder 1"/>
          <p:cNvSpPr txBox="1">
            <a:spLocks/>
          </p:cNvSpPr>
          <p:nvPr/>
        </p:nvSpPr>
        <p:spPr>
          <a:xfrm>
            <a:off x="3160697" y="5533294"/>
            <a:ext cx="2180407" cy="369319"/>
          </a:xfrm>
          <a:prstGeom prst="rect">
            <a:avLst/>
          </a:prstGeom>
        </p:spPr>
        <p:txBody>
          <a:bodyPr vert="horz" lIns="60960" tIns="30480" rIns="60960" bIns="30480" rtlCol="0">
            <a:normAutofit fontScale="92500"/>
          </a:bodyPr>
          <a:lstStyle>
            <a:lvl1pPr marL="342900" indent="-342900" algn="l" defTabSz="13716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133" dirty="0"/>
              <a:t>Wires are detoured</a:t>
            </a:r>
          </a:p>
        </p:txBody>
      </p:sp>
      <p:sp>
        <p:nvSpPr>
          <p:cNvPr id="85" name="Content Placeholder 1"/>
          <p:cNvSpPr txBox="1">
            <a:spLocks/>
          </p:cNvSpPr>
          <p:nvPr/>
        </p:nvSpPr>
        <p:spPr>
          <a:xfrm>
            <a:off x="5682667" y="5324695"/>
            <a:ext cx="2919911" cy="685521"/>
          </a:xfrm>
          <a:prstGeom prst="rect">
            <a:avLst/>
          </a:prstGeom>
        </p:spPr>
        <p:txBody>
          <a:bodyPr vert="horz" lIns="60960" tIns="30480" rIns="60960" bIns="30480" rtlCol="0">
            <a:noAutofit/>
          </a:bodyPr>
          <a:lstStyle>
            <a:lvl1pPr marL="342900" indent="-342900" algn="l" defTabSz="13716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Longer delays</a:t>
            </a:r>
          </a:p>
          <a:p>
            <a:pPr marL="0" indent="0">
              <a:buNone/>
            </a:pPr>
            <a:r>
              <a:rPr lang="en-US" sz="2000" dirty="0"/>
              <a:t>More routing resources</a:t>
            </a:r>
          </a:p>
        </p:txBody>
      </p:sp>
      <p:sp>
        <p:nvSpPr>
          <p:cNvPr id="86" name="Right Arrow 85"/>
          <p:cNvSpPr/>
          <p:nvPr/>
        </p:nvSpPr>
        <p:spPr>
          <a:xfrm>
            <a:off x="5325315" y="5600551"/>
            <a:ext cx="273977" cy="15845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87" name="Right Arrow 86"/>
          <p:cNvSpPr/>
          <p:nvPr/>
        </p:nvSpPr>
        <p:spPr>
          <a:xfrm>
            <a:off x="8197026" y="5572334"/>
            <a:ext cx="273977" cy="15845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88" name="Content Placeholder 1"/>
          <p:cNvSpPr txBox="1">
            <a:spLocks/>
          </p:cNvSpPr>
          <p:nvPr/>
        </p:nvSpPr>
        <p:spPr>
          <a:xfrm>
            <a:off x="8600234" y="5296370"/>
            <a:ext cx="2768271" cy="808129"/>
          </a:xfrm>
          <a:prstGeom prst="rect">
            <a:avLst/>
          </a:prstGeom>
        </p:spPr>
        <p:txBody>
          <a:bodyPr vert="horz" lIns="60960" tIns="30480" rIns="60960" bIns="30480" rtlCol="0">
            <a:noAutofit/>
          </a:bodyPr>
          <a:lstStyle>
            <a:lvl1pPr marL="342900" indent="-342900" algn="l" defTabSz="13716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rgbClr val="FF0000"/>
                </a:solidFill>
              </a:rPr>
              <a:t>Degrade</a:t>
            </a:r>
            <a:r>
              <a:rPr lang="en-US" sz="2000" dirty="0"/>
              <a:t> performance</a:t>
            </a:r>
          </a:p>
          <a:p>
            <a:pPr marL="0" indent="0">
              <a:buNone/>
            </a:pPr>
            <a:r>
              <a:rPr lang="en-US" sz="2000" dirty="0"/>
              <a:t>Implementation </a:t>
            </a:r>
            <a:r>
              <a:rPr lang="en-US" sz="2000" dirty="0">
                <a:solidFill>
                  <a:srgbClr val="FF0000"/>
                </a:solidFill>
              </a:rPr>
              <a:t>failures</a:t>
            </a:r>
          </a:p>
        </p:txBody>
      </p:sp>
      <p:pic>
        <p:nvPicPr>
          <p:cNvPr id="31" name="Content Placeholder 3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69" t="58426" r="59671" b="22298"/>
          <a:stretch/>
        </p:blipFill>
        <p:spPr>
          <a:xfrm>
            <a:off x="878624" y="5690273"/>
            <a:ext cx="1834577" cy="50435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3189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0"/>
      <p:bldP spid="83" grpId="0" animBg="1"/>
      <p:bldP spid="84" grpId="0"/>
      <p:bldP spid="85" grpId="0"/>
      <p:bldP spid="86" grpId="0" animBg="1"/>
      <p:bldP spid="87" grpId="0" animBg="1"/>
      <p:bldP spid="8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906773" y="1363317"/>
            <a:ext cx="10515600" cy="4453283"/>
          </a:xfrm>
        </p:spPr>
        <p:txBody>
          <a:bodyPr>
            <a:normAutofit lnSpcReduction="10000"/>
          </a:bodyPr>
          <a:lstStyle/>
          <a:p>
            <a:pPr>
              <a:lnSpc>
                <a:spcPct val="120000"/>
              </a:lnSpc>
            </a:pPr>
            <a:r>
              <a:rPr lang="en-US" sz="2667" dirty="0"/>
              <a:t>Physical design: </a:t>
            </a:r>
            <a:r>
              <a:rPr lang="en-US" sz="2667" dirty="0" err="1"/>
              <a:t>Routability</a:t>
            </a:r>
            <a:r>
              <a:rPr lang="en-US" sz="2667" dirty="0"/>
              <a:t> driven placement.</a:t>
            </a:r>
          </a:p>
          <a:p>
            <a:pPr lvl="1">
              <a:lnSpc>
                <a:spcPct val="120000"/>
              </a:lnSpc>
            </a:pPr>
            <a:r>
              <a:rPr lang="en-US" sz="2133" dirty="0"/>
              <a:t>Time-consuming: invoke the router repeatedly.</a:t>
            </a:r>
          </a:p>
          <a:p>
            <a:pPr lvl="1">
              <a:lnSpc>
                <a:spcPct val="120000"/>
              </a:lnSpc>
            </a:pPr>
            <a:r>
              <a:rPr lang="en-US" sz="2133" dirty="0"/>
              <a:t>Congestion prediction model guides the placement.</a:t>
            </a:r>
          </a:p>
          <a:p>
            <a:pPr lvl="1">
              <a:lnSpc>
                <a:spcPct val="120000"/>
              </a:lnSpc>
            </a:pPr>
            <a:r>
              <a:rPr lang="en-US" sz="2133" dirty="0"/>
              <a:t>Machine learning techniques. </a:t>
            </a:r>
          </a:p>
          <a:p>
            <a:pPr marL="457223" lvl="1" indent="0">
              <a:lnSpc>
                <a:spcPct val="120000"/>
              </a:lnSpc>
              <a:buNone/>
            </a:pPr>
            <a:r>
              <a:rPr lang="en-US" sz="2133" i="1" dirty="0"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Features: </a:t>
            </a:r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#bounding boxes, half-perimeter </a:t>
            </a:r>
            <a:r>
              <a:rPr lang="en-US" sz="1600" i="1" dirty="0" err="1">
                <a:latin typeface="Arial" panose="020B0604020202020204" pitchFamily="34" charset="0"/>
                <a:cs typeface="Arial" panose="020B0604020202020204" pitchFamily="34" charset="0"/>
              </a:rPr>
              <a:t>wirelength</a:t>
            </a:r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 (HPWL), #pins …</a:t>
            </a:r>
          </a:p>
          <a:p>
            <a:pPr marL="457223" lvl="1" indent="0">
              <a:lnSpc>
                <a:spcPct val="120000"/>
              </a:lnSpc>
              <a:buNone/>
            </a:pPr>
            <a:endParaRPr lang="en-US" sz="1067" dirty="0"/>
          </a:p>
          <a:p>
            <a:pPr>
              <a:lnSpc>
                <a:spcPct val="120000"/>
              </a:lnSpc>
            </a:pPr>
            <a:r>
              <a:rPr lang="en-US" sz="2667" dirty="0"/>
              <a:t>When the abstraction level increases…</a:t>
            </a:r>
          </a:p>
          <a:p>
            <a:pPr lvl="1">
              <a:lnSpc>
                <a:spcPct val="120000"/>
              </a:lnSpc>
            </a:pPr>
            <a:r>
              <a:rPr lang="en-US" sz="2133" dirty="0"/>
              <a:t>Beneficial: easier to resolve congestion at C source-code level.</a:t>
            </a:r>
          </a:p>
          <a:p>
            <a:pPr lvl="1">
              <a:lnSpc>
                <a:spcPct val="120000"/>
              </a:lnSpc>
            </a:pPr>
            <a:r>
              <a:rPr lang="en-US" sz="2133" dirty="0"/>
              <a:t>Time-consuming: run the C-to-</a:t>
            </a:r>
            <a:r>
              <a:rPr lang="en-US" sz="2133" dirty="0" err="1"/>
              <a:t>bitstream</a:t>
            </a:r>
            <a:r>
              <a:rPr lang="en-US" sz="2133" dirty="0"/>
              <a:t> flow.</a:t>
            </a:r>
          </a:p>
          <a:p>
            <a:pPr lvl="1">
              <a:lnSpc>
                <a:spcPct val="120000"/>
              </a:lnSpc>
            </a:pPr>
            <a:r>
              <a:rPr lang="en-US" sz="2133" dirty="0"/>
              <a:t>Congestion prediction is required.</a:t>
            </a: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612247" y="96819"/>
            <a:ext cx="7947553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000" b="1" dirty="0">
                <a:solidFill>
                  <a:schemeClr val="bg1"/>
                </a:solidFill>
                <a:latin typeface="Arial" panose="020B0604020202020204" pitchFamily="34" charset="0"/>
                <a:ea typeface="華康儷粗黑(P)" panose="020B0700000000000000" pitchFamily="34" charset="-120"/>
                <a:cs typeface="Arial" panose="020B0604020202020204" pitchFamily="34" charset="0"/>
              </a:rPr>
              <a:t>How to solve this issue?</a:t>
            </a:r>
            <a:endParaRPr lang="zh-TW" altLang="en-US" sz="4000" b="1" dirty="0">
              <a:solidFill>
                <a:schemeClr val="bg1"/>
              </a:solidFill>
              <a:latin typeface="Arial" panose="020B0604020202020204" pitchFamily="34" charset="0"/>
              <a:ea typeface="華康儷粗黑(P)" panose="020B0700000000000000" pitchFamily="34" charset="-120"/>
              <a:cs typeface="Arial" panose="020B0604020202020204" pitchFamily="34" charset="0"/>
            </a:endParaRPr>
          </a:p>
        </p:txBody>
      </p:sp>
      <p:sp>
        <p:nvSpPr>
          <p:cNvPr id="4" name="Content Placeholder 1"/>
          <p:cNvSpPr txBox="1">
            <a:spLocks/>
          </p:cNvSpPr>
          <p:nvPr/>
        </p:nvSpPr>
        <p:spPr>
          <a:xfrm>
            <a:off x="1126812" y="5935634"/>
            <a:ext cx="7979089" cy="485293"/>
          </a:xfrm>
          <a:prstGeom prst="rect">
            <a:avLst/>
          </a:prstGeom>
        </p:spPr>
        <p:txBody>
          <a:bodyPr vert="horz" lIns="60960" tIns="30480" rIns="60960" bIns="30480" rtlCol="0">
            <a:normAutofit/>
          </a:bodyPr>
          <a:lstStyle>
            <a:lvl1pPr marL="342900" indent="-342900" algn="l" defTabSz="13716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667" dirty="0">
                <a:solidFill>
                  <a:schemeClr val="accent1">
                    <a:lumMod val="75000"/>
                  </a:schemeClr>
                </a:solidFill>
              </a:rPr>
              <a:t>Question: How to predict routing congestion in HLS?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2449" y="3546879"/>
            <a:ext cx="2314475" cy="2940884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4626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70284" y="3318722"/>
            <a:ext cx="10768264" cy="837611"/>
          </a:xfrm>
        </p:spPr>
        <p:txBody>
          <a:bodyPr/>
          <a:lstStyle/>
          <a:p>
            <a:r>
              <a:rPr lang="en-US" sz="2667" dirty="0"/>
              <a:t>Lack of physical metrics or features at a higher level of abstraction.</a:t>
            </a:r>
          </a:p>
          <a:p>
            <a:pPr lvl="1"/>
            <a:r>
              <a:rPr lang="en-US" sz="2133" dirty="0"/>
              <a:t>Physical features obtained during placement: </a:t>
            </a:r>
            <a:r>
              <a:rPr lang="en-US" sz="1867" i="1" dirty="0">
                <a:latin typeface="Arial" panose="020B0604020202020204" pitchFamily="34" charset="0"/>
                <a:cs typeface="Arial" panose="020B0604020202020204" pitchFamily="34" charset="0"/>
              </a:rPr>
              <a:t>#bounding boxes, HPWL, #pins …</a:t>
            </a:r>
            <a:endParaRPr lang="en-US" dirty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612247" y="96819"/>
            <a:ext cx="7947553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000" b="1" dirty="0">
                <a:solidFill>
                  <a:schemeClr val="bg1"/>
                </a:solidFill>
                <a:latin typeface="Arial" panose="020B0604020202020204" pitchFamily="34" charset="0"/>
                <a:ea typeface="華康儷粗黑(P)" panose="020B0700000000000000" pitchFamily="34" charset="-120"/>
                <a:cs typeface="Arial" panose="020B0604020202020204" pitchFamily="34" charset="0"/>
              </a:rPr>
              <a:t>Challenges</a:t>
            </a:r>
            <a:endParaRPr lang="zh-TW" altLang="en-US" sz="4000" b="1" dirty="0">
              <a:solidFill>
                <a:schemeClr val="bg1"/>
              </a:solidFill>
              <a:latin typeface="Arial" panose="020B0604020202020204" pitchFamily="34" charset="0"/>
              <a:ea typeface="華康儷粗黑(P)" panose="020B0700000000000000" pitchFamily="34" charset="-120"/>
              <a:cs typeface="Arial" panose="020B0604020202020204" pitchFamily="34" charset="0"/>
            </a:endParaRPr>
          </a:p>
        </p:txBody>
      </p:sp>
      <p:sp>
        <p:nvSpPr>
          <p:cNvPr id="4" name="Right Arrow 3"/>
          <p:cNvSpPr/>
          <p:nvPr/>
        </p:nvSpPr>
        <p:spPr>
          <a:xfrm>
            <a:off x="959185" y="4274236"/>
            <a:ext cx="399832" cy="252709"/>
          </a:xfrm>
          <a:prstGeom prst="rightArrow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6" name="Content Placeholder 1"/>
          <p:cNvSpPr txBox="1">
            <a:spLocks/>
          </p:cNvSpPr>
          <p:nvPr/>
        </p:nvSpPr>
        <p:spPr>
          <a:xfrm>
            <a:off x="1482068" y="4233874"/>
            <a:ext cx="6567906" cy="377783"/>
          </a:xfrm>
          <a:prstGeom prst="rect">
            <a:avLst/>
          </a:prstGeom>
        </p:spPr>
        <p:txBody>
          <a:bodyPr vert="horz" lIns="60960" tIns="30480" rIns="60960" bIns="30480" rtlCol="0">
            <a:noAutofit/>
          </a:bodyPr>
          <a:lstStyle>
            <a:lvl1pPr marL="342900" indent="-342900" algn="l" defTabSz="13716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accent5"/>
                </a:solidFill>
              </a:rPr>
              <a:t>Extract new informative features in HLS.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870284" y="1457612"/>
            <a:ext cx="10515600" cy="1201359"/>
          </a:xfrm>
          <a:prstGeom prst="rect">
            <a:avLst/>
          </a:prstGeom>
        </p:spPr>
        <p:txBody>
          <a:bodyPr vert="horz" lIns="60960" tIns="30480" rIns="60960" bIns="30480" rtlCol="0">
            <a:normAutofit lnSpcReduction="10000"/>
          </a:bodyPr>
          <a:lstStyle>
            <a:lvl1pPr marL="342900" indent="-342900" algn="l" defTabSz="13716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67" dirty="0"/>
              <a:t>GUI-based “back to </a:t>
            </a:r>
            <a:r>
              <a:rPr lang="en-US" sz="2667" dirty="0" err="1"/>
              <a:t>verilog</a:t>
            </a:r>
            <a:r>
              <a:rPr lang="en-US" sz="2667" dirty="0"/>
              <a:t>” for each CLB after PAR.</a:t>
            </a:r>
          </a:p>
          <a:p>
            <a:pPr lvl="1"/>
            <a:r>
              <a:rPr lang="en-US" sz="2133" dirty="0"/>
              <a:t>Not applicable to build a dataset containing a large number of samples.</a:t>
            </a:r>
          </a:p>
          <a:p>
            <a:pPr lvl="1"/>
            <a:r>
              <a:rPr lang="en-US" sz="2133" dirty="0"/>
              <a:t>We need “back to C”.</a:t>
            </a:r>
          </a:p>
        </p:txBody>
      </p:sp>
      <p:sp>
        <p:nvSpPr>
          <p:cNvPr id="8" name="Content Placeholder 1"/>
          <p:cNvSpPr txBox="1">
            <a:spLocks/>
          </p:cNvSpPr>
          <p:nvPr/>
        </p:nvSpPr>
        <p:spPr>
          <a:xfrm>
            <a:off x="870284" y="5034984"/>
            <a:ext cx="10515600" cy="770057"/>
          </a:xfrm>
          <a:prstGeom prst="rect">
            <a:avLst/>
          </a:prstGeom>
        </p:spPr>
        <p:txBody>
          <a:bodyPr vert="horz" lIns="60960" tIns="30480" rIns="60960" bIns="30480" rtlCol="0">
            <a:normAutofit lnSpcReduction="10000"/>
          </a:bodyPr>
          <a:lstStyle>
            <a:lvl1pPr marL="342900" indent="-342900" algn="l" defTabSz="13716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67" dirty="0"/>
              <a:t>Choice of machine learning models.</a:t>
            </a:r>
          </a:p>
          <a:p>
            <a:pPr lvl="1"/>
            <a:r>
              <a:rPr lang="en-US" sz="2133" dirty="0"/>
              <a:t>Linear, ANN, Decision tree…</a:t>
            </a:r>
          </a:p>
        </p:txBody>
      </p:sp>
      <p:sp>
        <p:nvSpPr>
          <p:cNvPr id="9" name="Right Arrow 8"/>
          <p:cNvSpPr/>
          <p:nvPr/>
        </p:nvSpPr>
        <p:spPr>
          <a:xfrm>
            <a:off x="959185" y="2719044"/>
            <a:ext cx="399832" cy="252709"/>
          </a:xfrm>
          <a:prstGeom prst="rightArrow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1472542" y="2657769"/>
            <a:ext cx="10709933" cy="418092"/>
          </a:xfrm>
          <a:prstGeom prst="rect">
            <a:avLst/>
          </a:prstGeom>
        </p:spPr>
        <p:txBody>
          <a:bodyPr vert="horz" lIns="60960" tIns="30480" rIns="60960" bIns="30480" rtlCol="0">
            <a:noAutofit/>
          </a:bodyPr>
          <a:lstStyle>
            <a:lvl1pPr marL="342900" indent="-342900" algn="l" defTabSz="13716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accent5"/>
                </a:solidFill>
              </a:rPr>
              <a:t>Automate the process: congestion metrics per CLB -&gt; operations in C code.</a:t>
            </a:r>
          </a:p>
        </p:txBody>
      </p:sp>
      <p:sp>
        <p:nvSpPr>
          <p:cNvPr id="11" name="Right Arrow 10"/>
          <p:cNvSpPr/>
          <p:nvPr/>
        </p:nvSpPr>
        <p:spPr>
          <a:xfrm>
            <a:off x="959185" y="5932602"/>
            <a:ext cx="399832" cy="252709"/>
          </a:xfrm>
          <a:prstGeom prst="rightArrow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2" name="Content Placeholder 1"/>
          <p:cNvSpPr txBox="1">
            <a:spLocks/>
          </p:cNvSpPr>
          <p:nvPr/>
        </p:nvSpPr>
        <p:spPr>
          <a:xfrm>
            <a:off x="1482068" y="5870065"/>
            <a:ext cx="6567906" cy="377783"/>
          </a:xfrm>
          <a:prstGeom prst="rect">
            <a:avLst/>
          </a:prstGeom>
        </p:spPr>
        <p:txBody>
          <a:bodyPr vert="horz" lIns="60960" tIns="30480" rIns="60960" bIns="30480" rtlCol="0">
            <a:noAutofit/>
          </a:bodyPr>
          <a:lstStyle>
            <a:lvl1pPr marL="342900" indent="-342900" algn="l" defTabSz="13716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accent5"/>
                </a:solidFill>
              </a:rPr>
              <a:t>Explore different kinds of machine learning models.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0383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4" grpId="0" animBg="1"/>
      <p:bldP spid="6" grpId="0"/>
      <p:bldP spid="7" grpId="0"/>
      <p:bldP spid="8" grpId="0"/>
      <p:bldP spid="9" grpId="0" animBg="1"/>
      <p:bldP spid="10" grpId="0"/>
      <p:bldP spid="11" grpId="0" animBg="1"/>
      <p:bldP spid="1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841</TotalTime>
  <Words>2599</Words>
  <Application>Microsoft Macintosh PowerPoint</Application>
  <PresentationFormat>Widescreen</PresentationFormat>
  <Paragraphs>698</Paragraphs>
  <Slides>32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5" baseType="lpstr">
      <vt:lpstr>Calibri</vt:lpstr>
      <vt:lpstr>Calibri Light</vt:lpstr>
      <vt:lpstr>Cambria Math</vt:lpstr>
      <vt:lpstr>Helvetica</vt:lpstr>
      <vt:lpstr>Segoe UI</vt:lpstr>
      <vt:lpstr>Times</vt:lpstr>
      <vt:lpstr>Times New Roman</vt:lpstr>
      <vt:lpstr>Wingdings</vt:lpstr>
      <vt:lpstr>新細明體</vt:lpstr>
      <vt:lpstr>等线</vt:lpstr>
      <vt:lpstr>華康儷粗黑(P)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Jieru ZHAO</dc:creator>
  <cp:lastModifiedBy>Microsoft Office User</cp:lastModifiedBy>
  <cp:revision>32</cp:revision>
  <dcterms:created xsi:type="dcterms:W3CDTF">2019-03-22T05:50:58Z</dcterms:created>
  <dcterms:modified xsi:type="dcterms:W3CDTF">2019-03-27T22:43:44Z</dcterms:modified>
</cp:coreProperties>
</file>